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8"/>
  </p:notesMasterIdLst>
  <p:sldIdLst>
    <p:sldId id="356" r:id="rId2"/>
    <p:sldId id="357" r:id="rId3"/>
    <p:sldId id="336" r:id="rId4"/>
    <p:sldId id="362" r:id="rId5"/>
    <p:sldId id="382" r:id="rId6"/>
    <p:sldId id="363" r:id="rId7"/>
    <p:sldId id="380" r:id="rId8"/>
    <p:sldId id="381" r:id="rId9"/>
    <p:sldId id="368" r:id="rId10"/>
    <p:sldId id="369" r:id="rId11"/>
    <p:sldId id="375" r:id="rId12"/>
    <p:sldId id="376" r:id="rId13"/>
    <p:sldId id="377" r:id="rId14"/>
    <p:sldId id="378" r:id="rId15"/>
    <p:sldId id="379" r:id="rId16"/>
    <p:sldId id="370" r:id="rId17"/>
    <p:sldId id="371" r:id="rId18"/>
    <p:sldId id="383" r:id="rId19"/>
    <p:sldId id="385" r:id="rId20"/>
    <p:sldId id="437" r:id="rId21"/>
    <p:sldId id="386" r:id="rId22"/>
    <p:sldId id="430" r:id="rId23"/>
    <p:sldId id="393" r:id="rId24"/>
    <p:sldId id="439" r:id="rId25"/>
    <p:sldId id="438" r:id="rId26"/>
    <p:sldId id="432" r:id="rId27"/>
    <p:sldId id="395" r:id="rId28"/>
    <p:sldId id="365" r:id="rId29"/>
    <p:sldId id="440" r:id="rId30"/>
    <p:sldId id="388" r:id="rId31"/>
    <p:sldId id="387" r:id="rId32"/>
    <p:sldId id="390" r:id="rId33"/>
    <p:sldId id="392" r:id="rId34"/>
    <p:sldId id="391" r:id="rId35"/>
    <p:sldId id="407" r:id="rId36"/>
    <p:sldId id="399" r:id="rId37"/>
    <p:sldId id="410" r:id="rId38"/>
    <p:sldId id="411" r:id="rId39"/>
    <p:sldId id="412" r:id="rId40"/>
    <p:sldId id="413" r:id="rId41"/>
    <p:sldId id="414" r:id="rId42"/>
    <p:sldId id="409" r:id="rId43"/>
    <p:sldId id="417" r:id="rId44"/>
    <p:sldId id="419" r:id="rId45"/>
    <p:sldId id="420" r:id="rId46"/>
    <p:sldId id="421" r:id="rId47"/>
    <p:sldId id="422" r:id="rId48"/>
    <p:sldId id="423" r:id="rId49"/>
    <p:sldId id="424" r:id="rId50"/>
    <p:sldId id="426" r:id="rId51"/>
    <p:sldId id="427" r:id="rId52"/>
    <p:sldId id="428" r:id="rId53"/>
    <p:sldId id="425" r:id="rId54"/>
    <p:sldId id="415" r:id="rId55"/>
    <p:sldId id="374" r:id="rId56"/>
    <p:sldId id="361" r:id="rId5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oduction" id="{D22E0380-8BE4-412E-8933-87D50B410498}">
          <p14:sldIdLst>
            <p14:sldId id="356"/>
            <p14:sldId id="357"/>
          </p14:sldIdLst>
        </p14:section>
        <p14:section name="Navigator" id="{DF672CF2-8533-49AF-8979-7A36FBAE9030}">
          <p14:sldIdLst>
            <p14:sldId id="336"/>
          </p14:sldIdLst>
        </p14:section>
        <p14:section name="Ôn lại kiến thức cũ" id="{57FFD2C4-BC91-44BF-836B-D1B553373A0C}">
          <p14:sldIdLst>
            <p14:sldId id="362"/>
            <p14:sldId id="382"/>
            <p14:sldId id="363"/>
            <p14:sldId id="380"/>
            <p14:sldId id="381"/>
          </p14:sldIdLst>
        </p14:section>
        <p14:section name="Binary Search Tree" id="{54681255-3AE9-41E2-BEA5-9ADFBA3033E1}">
          <p14:sldIdLst>
            <p14:sldId id="368"/>
            <p14:sldId id="369"/>
            <p14:sldId id="375"/>
            <p14:sldId id="376"/>
            <p14:sldId id="377"/>
            <p14:sldId id="378"/>
            <p14:sldId id="379"/>
          </p14:sldIdLst>
        </p14:section>
        <p14:section name="Hash Table" id="{5F09D631-5F86-4C68-AED3-BFA01D86B030}">
          <p14:sldIdLst>
            <p14:sldId id="370"/>
            <p14:sldId id="371"/>
            <p14:sldId id="383"/>
            <p14:sldId id="385"/>
            <p14:sldId id="437"/>
            <p14:sldId id="386"/>
            <p14:sldId id="430"/>
            <p14:sldId id="393"/>
            <p14:sldId id="439"/>
            <p14:sldId id="438"/>
            <p14:sldId id="432"/>
            <p14:sldId id="395"/>
            <p14:sldId id="365"/>
            <p14:sldId id="440"/>
          </p14:sldIdLst>
        </p14:section>
        <p14:section name="Giải đề" id="{84AF83EF-6328-440E-8832-09298C5336C9}">
          <p14:sldIdLst>
            <p14:sldId id="388"/>
            <p14:sldId id="387"/>
            <p14:sldId id="390"/>
            <p14:sldId id="392"/>
            <p14:sldId id="391"/>
            <p14:sldId id="407"/>
            <p14:sldId id="399"/>
            <p14:sldId id="410"/>
            <p14:sldId id="411"/>
            <p14:sldId id="412"/>
            <p14:sldId id="413"/>
            <p14:sldId id="414"/>
            <p14:sldId id="409"/>
            <p14:sldId id="417"/>
            <p14:sldId id="419"/>
            <p14:sldId id="420"/>
            <p14:sldId id="421"/>
            <p14:sldId id="422"/>
            <p14:sldId id="423"/>
            <p14:sldId id="424"/>
            <p14:sldId id="426"/>
            <p14:sldId id="427"/>
            <p14:sldId id="428"/>
            <p14:sldId id="425"/>
            <p14:sldId id="415"/>
          </p14:sldIdLst>
        </p14:section>
        <p14:section name="Q &amp; A" id="{91AA4797-57B5-4DC0-B3D0-FC651BF36608}">
          <p14:sldIdLst>
            <p14:sldId id="374"/>
          </p14:sldIdLst>
        </p14:section>
        <p14:section name="Ending" id="{8584B5BC-2CF4-4CB5-BA1C-450D911EA072}">
          <p14:sldIdLst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7F8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DD67D-545B-4139-8CBF-0F4F5963FD14}" v="1" dt="2019-06-07T04:29:06.373"/>
    <p1510:client id="{E833A99D-23FC-AE23-3891-82258CF57D1A}" v="13" dt="2019-06-07T01:12:25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8" y="5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57A90-52BF-4C88-A5EA-5463A5589271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4075A-1653-407A-9C65-195CE50B2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78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vi/bst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D:\UIT\BanHocTap\Hash\OpenHash.htm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1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pythontutor.com/cpp.html#code=%23include%3Ciostream%3E%0Ausing%20namespace%20std%3B%0A%0Aint%20top%20%3D%200%3B%0Achar%20stack%5B22%5D%3B%0Achar%20str%5B%5D%3D%22RTU*I**MUN***RB***1*ON%22%3B%0A%0Aint%20main%28%29%7B%0A%20%20%20%20for%20%28int%20i%3D0%3B%20i%3C22%3B%20i%2B%2B%29%7Bchar%20ch%20%3D%20str%5Bi%5D%3B%0A%20%20%20%20%20%20%20%20if%20%28ch%20%3D%3D'*'%29%7Bstack%5Btop%5D%3D'%5C0'%3Btop--%3Bcout%3C%3Cstack%5Btop%5D%3C%3C'%20'%3B%7Delse%7Bstack%5Btop%5D%3Dch%3Btop%2B%2B%3B%7D%0A%20%20%20%20%7D%0A%7D&amp;curInstr=0&amp;mode=display&amp;origin=opt-frontend.js&amp;py=cpp&amp;rawInputLstJSON=%5B%5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3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https://visualgo.net/vi/bst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80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93, 11, 97, 65, 27, 70, 13, 83, 54, 10</a:t>
            </a:r>
            <a:r>
              <a:rPr lang="en-US" sz="1200">
                <a:solidFill>
                  <a:schemeClr val="tx2">
                    <a:lumMod val="50000"/>
                  </a:schemeClr>
                </a:solidFill>
              </a:rPr>
              <a:t>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55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54, 11, 93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59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54, 11, 93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26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54, 11, 93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09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37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file:///D:/UIT/BanHocTap/Hash/OpenHash.html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6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1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62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78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0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18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8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46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3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78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28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66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>
                <a:solidFill>
                  <a:schemeClr val="tx2">
                    <a:lumMod val="50000"/>
                  </a:schemeClr>
                </a:solidFill>
              </a:rPr>
              <a:t>12, 44, 13, 88, 23, 94, 11, 39, 20, 16, 5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2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rỗng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30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4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54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90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44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9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3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pythontutor.com/cpp.html#code=%23include%3Cbits/stdc%2B%2B.h%3E%0Ausing%20namespace%20std%3B%0A%0Astruct%20Node%7Bint%20Info%3BNode%20*Next%3B%7D%3B%0Astruct%20List%7BNode%20*Head%3BNode%20*Tail%3B%7D%3B%0A%0Avoid%20Insert%28List%20%26ls,%20int%20val%29%7BNode%20*temp%3Dnew%20Node%7Bval,NULL%7D%3Bif%20%28ls.Tail%3D%3DNULL%29%7Bls.Head%3Dls.Tail%3Dtemp%3Breturn%3B%7Dls.Tail-%3ENext%3Dtemp%3Bls.Tail%3Dtemp%3B%7D%0A%0Avoid%20RPrint%28List%20ls%29%7B%0A%20%20%20%20if%20%28ls.Head%3D%3Dls.Tail%29%7B%0A%20%20%20%20%20%20%20%20if%20%28ls.Head!%3DNULL%29%0A%20%20%20%20%20%20%20%20%20%20%20%20cout%3C%3Cls.Head-%3EInfo%3C%3C'%20'%3B%0A%20%20%20%20%20%20%20%20return%3B%0A%20%20%20%20%7D%0A%20%20%20%20Node%20*temp%3Dls.Head%3B%0A%20%20%20%20ls.Head%3Dls.Head-%3ENext%3B%0A%20%20%20%20RPrint%28ls%29%3B%0A%20%20%20%20cout%3C%3Ctemp-%3EInfo%3C%3C'%20'%3B%0A%7D%0A%0Aint%20main%28%29%7B%0A%20%20%20%20List%20ls%7BNULL,NULL%7D%3BInsert%28ls,22%29%3BInsert%28ls,25%29%3BInsert%28ls,52%29%3BInsert%28ls,66%29%3B%0A%20%20%20%20RPrint%28ls%29%3B%0A%7D&amp;curInstr=12&amp;mode=display&amp;origin=opt-frontend.js&amp;py=cpp&amp;rawInputLstJSON=%5B%5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075A-1653-407A-9C65-195CE50B23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5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65869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6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6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6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7" y="2063306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89" y="739437"/>
            <a:ext cx="10326624" cy="419558"/>
          </a:xfrm>
          <a:prstGeom prst="rect">
            <a:avLst/>
          </a:prstGeom>
        </p:spPr>
        <p:txBody>
          <a:bodyPr vert="horz" lIns="108731" tIns="54365" rIns="108731" bIns="5436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89" y="739437"/>
            <a:ext cx="10326624" cy="419558"/>
          </a:xfrm>
          <a:prstGeom prst="rect">
            <a:avLst/>
          </a:prstGeom>
        </p:spPr>
        <p:txBody>
          <a:bodyPr vert="horz" lIns="108731" tIns="54365" rIns="108731" bIns="5436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0"/>
          </a:p>
        </p:txBody>
      </p:sp>
      <p:sp>
        <p:nvSpPr>
          <p:cNvPr id="14" name="Rectangle 13"/>
          <p:cNvSpPr/>
          <p:nvPr userDrawn="1"/>
        </p:nvSpPr>
        <p:spPr>
          <a:xfrm>
            <a:off x="0" y="6205029"/>
            <a:ext cx="12192000" cy="652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 Light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3401" y="109372"/>
            <a:ext cx="412350" cy="522816"/>
          </a:xfrm>
          <a:prstGeom prst="rect">
            <a:avLst/>
          </a:prstGeom>
          <a:solidFill>
            <a:schemeClr val="bg2"/>
          </a:solidFill>
        </p:spPr>
        <p:txBody>
          <a:bodyPr vert="horz" lIns="0" tIns="182680" rIns="0" bIns="182680" rtlCol="0" anchor="ctr">
            <a:spAutoFit/>
          </a:bodyPr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fld id="{C9468CE9-3F3D-1446-A027-4B4CDD3883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5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92722"/>
            <a:ext cx="12192000" cy="247284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89" y="739437"/>
            <a:ext cx="10326624" cy="419558"/>
          </a:xfrm>
          <a:prstGeom prst="rect">
            <a:avLst/>
          </a:prstGeom>
        </p:spPr>
        <p:txBody>
          <a:bodyPr vert="horz" lIns="108731" tIns="54365" rIns="108731" bIns="5436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89" y="739437"/>
            <a:ext cx="10326624" cy="419558"/>
          </a:xfrm>
          <a:prstGeom prst="rect">
            <a:avLst/>
          </a:prstGeom>
        </p:spPr>
        <p:txBody>
          <a:bodyPr vert="horz" lIns="108731" tIns="54365" rIns="108731" bIns="5436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0"/>
          </a:p>
        </p:txBody>
      </p:sp>
      <p:sp>
        <p:nvSpPr>
          <p:cNvPr id="14" name="Rectangle 13"/>
          <p:cNvSpPr/>
          <p:nvPr userDrawn="1"/>
        </p:nvSpPr>
        <p:spPr>
          <a:xfrm>
            <a:off x="0" y="6205029"/>
            <a:ext cx="12192000" cy="652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Open Sans Light"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3401" y="109372"/>
            <a:ext cx="412350" cy="522816"/>
          </a:xfrm>
          <a:prstGeom prst="rect">
            <a:avLst/>
          </a:prstGeom>
          <a:solidFill>
            <a:schemeClr val="bg2"/>
          </a:solidFill>
        </p:spPr>
        <p:txBody>
          <a:bodyPr vert="horz" lIns="0" tIns="182680" rIns="0" bIns="182680" rtlCol="0" anchor="ctr">
            <a:spAutoFit/>
          </a:bodyPr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fld id="{C9468CE9-3F3D-1446-A027-4B4CDD3883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50688" y="2119729"/>
            <a:ext cx="2090556" cy="366682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3401" y="109372"/>
            <a:ext cx="412350" cy="522816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9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3401" y="109372"/>
            <a:ext cx="412350" cy="522816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1659485"/>
            <a:ext cx="12192000" cy="2958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5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73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6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7434262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3401" y="109372"/>
            <a:ext cx="412350" cy="522816"/>
          </a:xfrm>
          <a:prstGeom prst="rect">
            <a:avLst/>
          </a:prstGeom>
          <a:solidFill>
            <a:schemeClr val="bg2"/>
          </a:solidFill>
        </p:spPr>
        <p:txBody>
          <a:bodyPr vert="horz" lIns="0" tIns="182680" rIns="0" bIns="182680" rtlCol="0" anchor="ctr">
            <a:spAutoFit/>
          </a:bodyPr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fld id="{C9468CE9-3F3D-1446-A027-4B4CDD3883B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4430" y="6802394"/>
            <a:ext cx="12267735" cy="90715"/>
            <a:chOff x="606161" y="2106824"/>
            <a:chExt cx="6205940" cy="1241188"/>
          </a:xfrm>
        </p:grpSpPr>
        <p:sp>
          <p:nvSpPr>
            <p:cNvPr id="7" name="Rectangle 6"/>
            <p:cNvSpPr/>
            <p:nvPr userDrawn="1"/>
          </p:nvSpPr>
          <p:spPr>
            <a:xfrm>
              <a:off x="606161" y="2106824"/>
              <a:ext cx="124118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latin typeface="Open Sans Light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47349" y="2106824"/>
              <a:ext cx="1241188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latin typeface="Open Sans Light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88537" y="2106824"/>
              <a:ext cx="1241188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latin typeface="Open Sans Light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329725" y="2106824"/>
              <a:ext cx="1241188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latin typeface="Open Sans Light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570913" y="2106824"/>
              <a:ext cx="124118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latin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4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defTabSz="543613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Open Sans"/>
          <a:ea typeface="+mj-ea"/>
          <a:cs typeface="Open Sans"/>
        </a:defRPr>
      </a:lvl1pPr>
    </p:titleStyle>
    <p:bodyStyle>
      <a:lvl1pPr marL="0" indent="0" algn="ctr" defTabSz="543613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Open Sans Light"/>
          <a:ea typeface="+mn-ea"/>
          <a:cs typeface="Open Sans Light"/>
        </a:defRPr>
      </a:lvl1pPr>
      <a:lvl2pPr marL="543613" indent="0" algn="ctr" defTabSz="543613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50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226" indent="0" algn="ctr" defTabSz="543613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50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843" indent="0" algn="ctr" defTabSz="543613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50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455" indent="0" algn="ctr" defTabSz="543613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50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875" indent="-271808" algn="l" defTabSz="54361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3490" indent="-271808" algn="l" defTabSz="54361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77105" indent="-271808" algn="l" defTabSz="54361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0718" indent="-271808" algn="l" defTabSz="54361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613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1pPr>
      <a:lvl2pPr marL="543613" algn="l" defTabSz="543613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2pPr>
      <a:lvl3pPr marL="1087226" algn="l" defTabSz="543613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3pPr>
      <a:lvl4pPr marL="1630843" algn="l" defTabSz="543613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4pPr>
      <a:lvl5pPr marL="2174455" algn="l" defTabSz="543613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5pPr>
      <a:lvl6pPr marL="2718069" algn="l" defTabSz="543613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6pPr>
      <a:lvl7pPr marL="3261683" algn="l" defTabSz="543613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7pPr>
      <a:lvl8pPr marL="3805296" algn="l" defTabSz="543613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8pPr>
      <a:lvl9pPr marL="4348909" algn="l" defTabSz="543613" rtl="0" eaLnBrk="1" latinLnBrk="0" hangingPunct="1">
        <a:defRPr sz="21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isualgo.net/en/bs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visualgo.net/en/bs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isualgo.net/en/b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isualgo.net/en/bs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bs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go.net/en/bst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3401" y="35529"/>
            <a:ext cx="412350" cy="522816"/>
          </a:xfrm>
        </p:spPr>
        <p:txBody>
          <a:bodyPr/>
          <a:lstStyle/>
          <a:p>
            <a:pPr defTabSz="543613"/>
            <a:fld id="{C9468CE9-3F3D-1446-A027-4B4CDD3883B0}" type="slidenum"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defTabSz="543613"/>
              <a:t>1</a:t>
            </a:fld>
            <a:endParaRPr 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AutoShape 98"/>
          <p:cNvSpPr>
            <a:spLocks/>
          </p:cNvSpPr>
          <p:nvPr/>
        </p:nvSpPr>
        <p:spPr bwMode="auto">
          <a:xfrm>
            <a:off x="1146259" y="5288949"/>
            <a:ext cx="226087" cy="321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647"/>
                </a:moveTo>
                <a:cubicBezTo>
                  <a:pt x="21599" y="8410"/>
                  <a:pt x="21443" y="9124"/>
                  <a:pt x="21132" y="9804"/>
                </a:cubicBezTo>
                <a:cubicBezTo>
                  <a:pt x="20820" y="10488"/>
                  <a:pt x="20404" y="11134"/>
                  <a:pt x="19880" y="11747"/>
                </a:cubicBezTo>
                <a:lnTo>
                  <a:pt x="12619" y="20679"/>
                </a:lnTo>
                <a:cubicBezTo>
                  <a:pt x="12095" y="21292"/>
                  <a:pt x="11491" y="21599"/>
                  <a:pt x="10804" y="21599"/>
                </a:cubicBezTo>
                <a:cubicBezTo>
                  <a:pt x="10112" y="21599"/>
                  <a:pt x="9520" y="21292"/>
                  <a:pt x="9024" y="20679"/>
                </a:cubicBezTo>
                <a:lnTo>
                  <a:pt x="1727" y="11718"/>
                </a:lnTo>
                <a:cubicBezTo>
                  <a:pt x="1203" y="11106"/>
                  <a:pt x="783" y="10462"/>
                  <a:pt x="472" y="9782"/>
                </a:cubicBezTo>
                <a:cubicBezTo>
                  <a:pt x="156" y="9110"/>
                  <a:pt x="0" y="8398"/>
                  <a:pt x="0" y="7647"/>
                </a:cubicBezTo>
                <a:cubicBezTo>
                  <a:pt x="0" y="6594"/>
                  <a:pt x="279" y="5601"/>
                  <a:pt x="843" y="4669"/>
                </a:cubicBezTo>
                <a:cubicBezTo>
                  <a:pt x="1403" y="3737"/>
                  <a:pt x="2179" y="2921"/>
                  <a:pt x="3164" y="2227"/>
                </a:cubicBezTo>
                <a:cubicBezTo>
                  <a:pt x="4143" y="1538"/>
                  <a:pt x="5296" y="990"/>
                  <a:pt x="6615" y="595"/>
                </a:cubicBezTo>
                <a:cubicBezTo>
                  <a:pt x="7936" y="197"/>
                  <a:pt x="9344" y="0"/>
                  <a:pt x="10819" y="0"/>
                </a:cubicBezTo>
                <a:cubicBezTo>
                  <a:pt x="12315" y="0"/>
                  <a:pt x="13719" y="197"/>
                  <a:pt x="15023" y="595"/>
                </a:cubicBezTo>
                <a:cubicBezTo>
                  <a:pt x="16335" y="993"/>
                  <a:pt x="17475" y="1538"/>
                  <a:pt x="18451" y="2227"/>
                </a:cubicBezTo>
                <a:cubicBezTo>
                  <a:pt x="19427" y="2921"/>
                  <a:pt x="20200" y="3737"/>
                  <a:pt x="20756" y="4669"/>
                </a:cubicBezTo>
                <a:cubicBezTo>
                  <a:pt x="21320" y="5603"/>
                  <a:pt x="21599" y="6594"/>
                  <a:pt x="21599" y="7647"/>
                </a:cubicBezTo>
                <a:moveTo>
                  <a:pt x="10819" y="11408"/>
                </a:moveTo>
                <a:cubicBezTo>
                  <a:pt x="11547" y="11408"/>
                  <a:pt x="12240" y="11309"/>
                  <a:pt x="12900" y="11114"/>
                </a:cubicBezTo>
                <a:cubicBezTo>
                  <a:pt x="13556" y="10922"/>
                  <a:pt x="14127" y="10651"/>
                  <a:pt x="14612" y="10310"/>
                </a:cubicBezTo>
                <a:cubicBezTo>
                  <a:pt x="15096" y="9968"/>
                  <a:pt x="15476" y="9564"/>
                  <a:pt x="15748" y="9107"/>
                </a:cubicBezTo>
                <a:cubicBezTo>
                  <a:pt x="16028" y="8650"/>
                  <a:pt x="16164" y="8158"/>
                  <a:pt x="16164" y="7645"/>
                </a:cubicBezTo>
                <a:cubicBezTo>
                  <a:pt x="16164" y="7131"/>
                  <a:pt x="16028" y="6642"/>
                  <a:pt x="15748" y="6176"/>
                </a:cubicBezTo>
                <a:cubicBezTo>
                  <a:pt x="15476" y="5713"/>
                  <a:pt x="15096" y="5304"/>
                  <a:pt x="14612" y="4951"/>
                </a:cubicBezTo>
                <a:cubicBezTo>
                  <a:pt x="14128" y="4604"/>
                  <a:pt x="13564" y="4327"/>
                  <a:pt x="12908" y="4135"/>
                </a:cubicBezTo>
                <a:cubicBezTo>
                  <a:pt x="12256" y="3943"/>
                  <a:pt x="11564" y="3842"/>
                  <a:pt x="10820" y="3842"/>
                </a:cubicBezTo>
                <a:cubicBezTo>
                  <a:pt x="10068" y="3842"/>
                  <a:pt x="9376" y="3940"/>
                  <a:pt x="8736" y="4135"/>
                </a:cubicBezTo>
                <a:cubicBezTo>
                  <a:pt x="8092" y="4327"/>
                  <a:pt x="7528" y="4604"/>
                  <a:pt x="7032" y="4951"/>
                </a:cubicBezTo>
                <a:cubicBezTo>
                  <a:pt x="6532" y="5304"/>
                  <a:pt x="6148" y="5713"/>
                  <a:pt x="5872" y="6171"/>
                </a:cubicBezTo>
                <a:cubicBezTo>
                  <a:pt x="5596" y="6628"/>
                  <a:pt x="5460" y="7119"/>
                  <a:pt x="5460" y="7642"/>
                </a:cubicBezTo>
                <a:cubicBezTo>
                  <a:pt x="5460" y="8155"/>
                  <a:pt x="5596" y="8644"/>
                  <a:pt x="5872" y="9104"/>
                </a:cubicBezTo>
                <a:cubicBezTo>
                  <a:pt x="6148" y="9561"/>
                  <a:pt x="6532" y="9965"/>
                  <a:pt x="7032" y="10307"/>
                </a:cubicBezTo>
                <a:cubicBezTo>
                  <a:pt x="7528" y="10648"/>
                  <a:pt x="8092" y="10919"/>
                  <a:pt x="8736" y="11111"/>
                </a:cubicBezTo>
                <a:cubicBezTo>
                  <a:pt x="9376" y="11309"/>
                  <a:pt x="10068" y="11408"/>
                  <a:pt x="10819" y="114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defTabSz="171230"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egoe UI" panose="020B0502040204020203" pitchFamily="34" charset="0"/>
              <a:cs typeface="Segoe UI" panose="020B0502040204020203" pitchFamily="34" charset="0"/>
              <a:sym typeface="Gill San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71257" y="5251438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3613"/>
            <a:r>
              <a:rPr lang="en-US" sz="1600" noProof="1">
                <a:solidFill>
                  <a:srgbClr val="1F98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học tập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71257" y="5566955"/>
            <a:ext cx="2133600" cy="691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543613">
              <a:lnSpc>
                <a:spcPct val="120000"/>
              </a:lnSpc>
            </a:pPr>
            <a:r>
              <a:rPr lang="vi-VN" sz="10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Khoa Công Nghệ Phần Mềm</a:t>
            </a:r>
          </a:p>
          <a:p>
            <a:pPr defTabSz="543613">
              <a:lnSpc>
                <a:spcPct val="120000"/>
              </a:lnSpc>
            </a:pPr>
            <a:r>
              <a:rPr lang="vi-VN" sz="10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Trường ĐH Công Nghệ Thông Tin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92625" y="5216806"/>
            <a:ext cx="155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3613"/>
            <a:r>
              <a:rPr lang="en-US" sz="1600">
                <a:solidFill>
                  <a:srgbClr val="27A5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Phone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2625" y="5532323"/>
            <a:ext cx="1557030" cy="691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543613">
              <a:lnSpc>
                <a:spcPct val="120000"/>
              </a:lnSpc>
            </a:pPr>
            <a:r>
              <a:rPr lang="en-US" sz="1050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0932 470 201</a:t>
            </a:r>
          </a:p>
          <a:p>
            <a:pPr defTabSz="543613">
              <a:lnSpc>
                <a:spcPct val="120000"/>
              </a:lnSpc>
            </a:pPr>
            <a:r>
              <a:rPr lang="en-US" sz="1050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0366 27 27 03</a:t>
            </a:r>
          </a:p>
        </p:txBody>
      </p:sp>
      <p:sp>
        <p:nvSpPr>
          <p:cNvPr id="38" name="Freeform 215"/>
          <p:cNvSpPr>
            <a:spLocks noChangeArrowheads="1"/>
          </p:cNvSpPr>
          <p:nvPr/>
        </p:nvSpPr>
        <p:spPr bwMode="auto">
          <a:xfrm>
            <a:off x="5173619" y="5284089"/>
            <a:ext cx="209321" cy="392833"/>
          </a:xfrm>
          <a:custGeom>
            <a:avLst/>
            <a:gdLst>
              <a:gd name="T0" fmla="*/ 583 w 646"/>
              <a:gd name="T1" fmla="*/ 0 h 1210"/>
              <a:gd name="T2" fmla="*/ 62 w 646"/>
              <a:gd name="T3" fmla="*/ 0 h 1210"/>
              <a:gd name="T4" fmla="*/ 0 w 646"/>
              <a:gd name="T5" fmla="*/ 63 h 1210"/>
              <a:gd name="T6" fmla="*/ 0 w 646"/>
              <a:gd name="T7" fmla="*/ 1146 h 1210"/>
              <a:gd name="T8" fmla="*/ 62 w 646"/>
              <a:gd name="T9" fmla="*/ 1209 h 1210"/>
              <a:gd name="T10" fmla="*/ 583 w 646"/>
              <a:gd name="T11" fmla="*/ 1209 h 1210"/>
              <a:gd name="T12" fmla="*/ 645 w 646"/>
              <a:gd name="T13" fmla="*/ 1146 h 1210"/>
              <a:gd name="T14" fmla="*/ 645 w 646"/>
              <a:gd name="T15" fmla="*/ 63 h 1210"/>
              <a:gd name="T16" fmla="*/ 583 w 646"/>
              <a:gd name="T17" fmla="*/ 0 h 1210"/>
              <a:gd name="T18" fmla="*/ 229 w 646"/>
              <a:gd name="T19" fmla="*/ 94 h 1210"/>
              <a:gd name="T20" fmla="*/ 416 w 646"/>
              <a:gd name="T21" fmla="*/ 94 h 1210"/>
              <a:gd name="T22" fmla="*/ 416 w 646"/>
              <a:gd name="T23" fmla="*/ 104 h 1210"/>
              <a:gd name="T24" fmla="*/ 229 w 646"/>
              <a:gd name="T25" fmla="*/ 104 h 1210"/>
              <a:gd name="T26" fmla="*/ 229 w 646"/>
              <a:gd name="T27" fmla="*/ 94 h 1210"/>
              <a:gd name="T28" fmla="*/ 322 w 646"/>
              <a:gd name="T29" fmla="*/ 1146 h 1210"/>
              <a:gd name="T30" fmla="*/ 291 w 646"/>
              <a:gd name="T31" fmla="*/ 1104 h 1210"/>
              <a:gd name="T32" fmla="*/ 322 w 646"/>
              <a:gd name="T33" fmla="*/ 1073 h 1210"/>
              <a:gd name="T34" fmla="*/ 364 w 646"/>
              <a:gd name="T35" fmla="*/ 1104 h 1210"/>
              <a:gd name="T36" fmla="*/ 322 w 646"/>
              <a:gd name="T37" fmla="*/ 1146 h 1210"/>
              <a:gd name="T38" fmla="*/ 604 w 646"/>
              <a:gd name="T39" fmla="*/ 1011 h 1210"/>
              <a:gd name="T40" fmla="*/ 41 w 646"/>
              <a:gd name="T41" fmla="*/ 1011 h 1210"/>
              <a:gd name="T42" fmla="*/ 41 w 646"/>
              <a:gd name="T43" fmla="*/ 177 h 1210"/>
              <a:gd name="T44" fmla="*/ 604 w 646"/>
              <a:gd name="T45" fmla="*/ 177 h 1210"/>
              <a:gd name="T46" fmla="*/ 604 w 646"/>
              <a:gd name="T47" fmla="*/ 1011 h 1210"/>
              <a:gd name="T48" fmla="*/ 604 w 646"/>
              <a:gd name="T49" fmla="*/ 1011 h 1210"/>
              <a:gd name="T50" fmla="*/ 604 w 646"/>
              <a:gd name="T51" fmla="*/ 1011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6" h="1210">
                <a:moveTo>
                  <a:pt x="583" y="0"/>
                </a:moveTo>
                <a:cubicBezTo>
                  <a:pt x="62" y="0"/>
                  <a:pt x="62" y="0"/>
                  <a:pt x="62" y="0"/>
                </a:cubicBezTo>
                <a:cubicBezTo>
                  <a:pt x="31" y="0"/>
                  <a:pt x="0" y="31"/>
                  <a:pt x="0" y="63"/>
                </a:cubicBezTo>
                <a:cubicBezTo>
                  <a:pt x="0" y="1146"/>
                  <a:pt x="0" y="1146"/>
                  <a:pt x="0" y="1146"/>
                </a:cubicBezTo>
                <a:cubicBezTo>
                  <a:pt x="0" y="1177"/>
                  <a:pt x="31" y="1209"/>
                  <a:pt x="62" y="1209"/>
                </a:cubicBezTo>
                <a:cubicBezTo>
                  <a:pt x="583" y="1209"/>
                  <a:pt x="583" y="1209"/>
                  <a:pt x="583" y="1209"/>
                </a:cubicBezTo>
                <a:cubicBezTo>
                  <a:pt x="614" y="1209"/>
                  <a:pt x="645" y="1177"/>
                  <a:pt x="645" y="1146"/>
                </a:cubicBezTo>
                <a:cubicBezTo>
                  <a:pt x="645" y="63"/>
                  <a:pt x="645" y="63"/>
                  <a:pt x="645" y="63"/>
                </a:cubicBezTo>
                <a:cubicBezTo>
                  <a:pt x="645" y="31"/>
                  <a:pt x="614" y="0"/>
                  <a:pt x="583" y="0"/>
                </a:cubicBezTo>
                <a:close/>
                <a:moveTo>
                  <a:pt x="229" y="94"/>
                </a:moveTo>
                <a:cubicBezTo>
                  <a:pt x="416" y="94"/>
                  <a:pt x="416" y="94"/>
                  <a:pt x="416" y="94"/>
                </a:cubicBezTo>
                <a:cubicBezTo>
                  <a:pt x="416" y="104"/>
                  <a:pt x="416" y="104"/>
                  <a:pt x="416" y="104"/>
                </a:cubicBezTo>
                <a:cubicBezTo>
                  <a:pt x="229" y="104"/>
                  <a:pt x="229" y="104"/>
                  <a:pt x="229" y="104"/>
                </a:cubicBezTo>
                <a:lnTo>
                  <a:pt x="229" y="94"/>
                </a:lnTo>
                <a:close/>
                <a:moveTo>
                  <a:pt x="322" y="1146"/>
                </a:moveTo>
                <a:cubicBezTo>
                  <a:pt x="302" y="1146"/>
                  <a:pt x="291" y="1125"/>
                  <a:pt x="291" y="1104"/>
                </a:cubicBezTo>
                <a:cubicBezTo>
                  <a:pt x="291" y="1084"/>
                  <a:pt x="302" y="1073"/>
                  <a:pt x="322" y="1073"/>
                </a:cubicBezTo>
                <a:cubicBezTo>
                  <a:pt x="343" y="1073"/>
                  <a:pt x="364" y="1084"/>
                  <a:pt x="364" y="1104"/>
                </a:cubicBezTo>
                <a:cubicBezTo>
                  <a:pt x="364" y="1125"/>
                  <a:pt x="343" y="1146"/>
                  <a:pt x="322" y="1146"/>
                </a:cubicBezTo>
                <a:close/>
                <a:moveTo>
                  <a:pt x="604" y="1011"/>
                </a:moveTo>
                <a:cubicBezTo>
                  <a:pt x="41" y="1011"/>
                  <a:pt x="41" y="1011"/>
                  <a:pt x="41" y="1011"/>
                </a:cubicBezTo>
                <a:cubicBezTo>
                  <a:pt x="41" y="177"/>
                  <a:pt x="41" y="177"/>
                  <a:pt x="41" y="177"/>
                </a:cubicBezTo>
                <a:cubicBezTo>
                  <a:pt x="604" y="177"/>
                  <a:pt x="604" y="177"/>
                  <a:pt x="604" y="177"/>
                </a:cubicBezTo>
                <a:lnTo>
                  <a:pt x="604" y="1011"/>
                </a:lnTo>
                <a:close/>
                <a:moveTo>
                  <a:pt x="604" y="1011"/>
                </a:moveTo>
                <a:lnTo>
                  <a:pt x="604" y="10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543613">
              <a:defRPr/>
            </a:pPr>
            <a:endParaRPr lang="en-US" sz="2150">
              <a:solidFill>
                <a:srgbClr val="99999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AutoShape 81"/>
          <p:cNvSpPr>
            <a:spLocks/>
          </p:cNvSpPr>
          <p:nvPr/>
        </p:nvSpPr>
        <p:spPr bwMode="auto">
          <a:xfrm>
            <a:off x="8545551" y="5274657"/>
            <a:ext cx="299718" cy="2195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defTabSz="171230"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egoe UI" panose="020B0502040204020203" pitchFamily="34" charset="0"/>
              <a:cs typeface="Segoe UI" panose="020B0502040204020203" pitchFamily="34" charset="0"/>
              <a:sym typeface="Gill Sans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22429" y="5225466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3613"/>
            <a:r>
              <a:rPr lang="en-US" sz="1600">
                <a:solidFill>
                  <a:srgbClr val="24B6A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Email / Group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922429" y="5540982"/>
            <a:ext cx="2133600" cy="691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543613">
              <a:lnSpc>
                <a:spcPct val="120000"/>
              </a:lnSpc>
            </a:pPr>
            <a:r>
              <a:rPr lang="en-US" sz="10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Bht.cnpm.uit@gmail.com</a:t>
            </a:r>
          </a:p>
          <a:p>
            <a:pPr defTabSz="543613">
              <a:lnSpc>
                <a:spcPct val="120000"/>
              </a:lnSpc>
            </a:pPr>
            <a:r>
              <a:rPr lang="en-US" sz="10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fb.com/groups/bht.cnpm.uit/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888697" y="209793"/>
            <a:ext cx="6764885" cy="494513"/>
          </a:xfrm>
          <a:prstGeom prst="rect">
            <a:avLst/>
          </a:prstGeom>
        </p:spPr>
        <p:txBody>
          <a:bodyPr vert="horz" wrap="square" lIns="108731" tIns="54365" rIns="108731" bIns="5436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defTabSz="543613"/>
            <a:r>
              <a:rPr lang="vi-VN" sz="2500" b="1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HỌC TẬP ĐOÀN KHOA CNPM</a:t>
            </a:r>
          </a:p>
        </p:txBody>
      </p:sp>
      <p:sp>
        <p:nvSpPr>
          <p:cNvPr id="34" name="Rectangle 33"/>
          <p:cNvSpPr/>
          <p:nvPr/>
        </p:nvSpPr>
        <p:spPr>
          <a:xfrm flipV="1">
            <a:off x="3383540" y="1459730"/>
            <a:ext cx="5775199" cy="22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64" tIns="22833" rIns="45664" bIns="22833" rtlCol="0" anchor="ctr"/>
          <a:lstStyle/>
          <a:p>
            <a:pPr algn="ctr" defTabSz="543613"/>
            <a:endParaRPr lang="en-US" sz="2150">
              <a:solidFill>
                <a:srgbClr val="229C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F55AE775-93D5-4A99-B9FB-BBC7C58CE4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58401" y="1767425"/>
            <a:ext cx="2133600" cy="2958504"/>
          </a:xfrm>
        </p:spPr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2CFBC02-B9FA-42CC-B3D9-4768E66B056E}"/>
              </a:ext>
            </a:extLst>
          </p:cNvPr>
          <p:cNvSpPr txBox="1">
            <a:spLocks/>
          </p:cNvSpPr>
          <p:nvPr/>
        </p:nvSpPr>
        <p:spPr>
          <a:xfrm>
            <a:off x="1802429" y="718795"/>
            <a:ext cx="9158047" cy="571328"/>
          </a:xfrm>
          <a:prstGeom prst="rect">
            <a:avLst/>
          </a:prstGeom>
        </p:spPr>
        <p:txBody>
          <a:bodyPr vert="horz" wrap="square" lIns="108731" tIns="54365" rIns="108731" bIns="5436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defTabSz="543613"/>
            <a:r>
              <a:rPr lang="vi-VN" sz="2999" b="1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Chuỗi Training cuối học kì II năm học 2018 - 2019</a:t>
            </a:r>
          </a:p>
        </p:txBody>
      </p:sp>
      <p:pic>
        <p:nvPicPr>
          <p:cNvPr id="18" name="Picture Placeholder 8">
            <a:extLst>
              <a:ext uri="{FF2B5EF4-FFF2-40B4-BE49-F238E27FC236}">
                <a16:creationId xmlns:a16="http://schemas.microsoft.com/office/drawing/2014/main" id="{14DFE4E6-5744-4306-887D-762A86BB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283" b="28283"/>
          <a:stretch>
            <a:fillRect/>
          </a:stretch>
        </p:blipFill>
        <p:spPr>
          <a:xfrm>
            <a:off x="3128555" y="1767512"/>
            <a:ext cx="9063444" cy="2958417"/>
          </a:xfrm>
          <a:prstGeom prst="rect">
            <a:avLst/>
          </a:prstGeom>
        </p:spPr>
      </p:pic>
      <p:pic>
        <p:nvPicPr>
          <p:cNvPr id="19" name="Picture 2" descr="Hiển thị Logo.png">
            <a:extLst>
              <a:ext uri="{FF2B5EF4-FFF2-40B4-BE49-F238E27FC236}">
                <a16:creationId xmlns:a16="http://schemas.microsoft.com/office/drawing/2014/main" id="{17698D54-60A1-4773-9D82-F9663DD8A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4" t="8974" r="11318" b="14208"/>
          <a:stretch/>
        </p:blipFill>
        <p:spPr bwMode="auto">
          <a:xfrm>
            <a:off x="1" y="1738739"/>
            <a:ext cx="3088468" cy="297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0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Cây nhị phân tìm kiếm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7" y="1403273"/>
            <a:ext cx="5583305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Định nghĩa</a:t>
            </a:r>
            <a:endParaRPr kumimoji="0" lang="vi-VN" altLang="en-US" sz="2999" b="1" i="0" u="sng" strike="noStrike" kern="1200" cap="none" spc="0" normalizeH="0" baseline="0" noProof="1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Segoe UI" panose="020B0502040204020203" pitchFamily="34" charset="0"/>
              <a:ea typeface="Montserrat Light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A2B740-9FD7-42BA-8097-355CBDDB57CC}"/>
              </a:ext>
            </a:extLst>
          </p:cNvPr>
          <p:cNvSpPr/>
          <p:nvPr/>
        </p:nvSpPr>
        <p:spPr>
          <a:xfrm>
            <a:off x="401857" y="2101926"/>
            <a:ext cx="84093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555555"/>
                </a:solidFill>
                <a:latin typeface="Sergoe UI"/>
              </a:rPr>
              <a:t>L</a:t>
            </a:r>
            <a:r>
              <a:rPr lang="vi-VN" sz="2000">
                <a:solidFill>
                  <a:srgbClr val="555555"/>
                </a:solidFill>
                <a:latin typeface="Sergoe UI"/>
              </a:rPr>
              <a:t>à </a:t>
            </a:r>
            <a:r>
              <a:rPr lang="vi-VN" sz="2000" i="1">
                <a:solidFill>
                  <a:srgbClr val="0070C0"/>
                </a:solidFill>
                <a:latin typeface="Sergoe UI"/>
              </a:rPr>
              <a:t>cây nhị phân</a:t>
            </a:r>
            <a:r>
              <a:rPr lang="vi-VN" sz="2000" i="1">
                <a:solidFill>
                  <a:srgbClr val="555555"/>
                </a:solidFill>
                <a:latin typeface="Sergoe UI"/>
              </a:rPr>
              <a:t> </a:t>
            </a:r>
            <a:r>
              <a:rPr lang="vi-VN" sz="2000">
                <a:solidFill>
                  <a:srgbClr val="555555"/>
                </a:solidFill>
                <a:latin typeface="Sergoe UI"/>
              </a:rPr>
              <a:t>trong đó tại mỗi nút</a:t>
            </a:r>
            <a:r>
              <a:rPr lang="en-US" sz="2000">
                <a:solidFill>
                  <a:srgbClr val="555555"/>
                </a:solidFill>
                <a:latin typeface="Sergoe UI"/>
              </a:rPr>
              <a:t>:</a:t>
            </a:r>
            <a:r>
              <a:rPr lang="vi-VN" sz="2000">
                <a:solidFill>
                  <a:srgbClr val="555555"/>
                </a:solidFill>
                <a:latin typeface="Sergoe UI"/>
              </a:rPr>
              <a:t> </a:t>
            </a:r>
            <a:endParaRPr lang="en-US" sz="2000">
              <a:solidFill>
                <a:srgbClr val="555555"/>
              </a:solidFill>
              <a:latin typeface="Ser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>
                <a:solidFill>
                  <a:schemeClr val="tx2"/>
                </a:solidFill>
                <a:latin typeface="Sergoe UI"/>
              </a:rPr>
              <a:t>Mọi khóa trên </a:t>
            </a:r>
            <a:r>
              <a:rPr lang="vi-VN" sz="2000" i="1">
                <a:solidFill>
                  <a:srgbClr val="FF0000"/>
                </a:solidFill>
                <a:latin typeface="Sergoe UI"/>
              </a:rPr>
              <a:t>cây con trái</a:t>
            </a:r>
            <a:r>
              <a:rPr lang="vi-VN" sz="2000">
                <a:solidFill>
                  <a:srgbClr val="FF0000"/>
                </a:solidFill>
                <a:latin typeface="Sergoe UI"/>
              </a:rPr>
              <a:t> </a:t>
            </a:r>
            <a:r>
              <a:rPr lang="vi-VN" sz="2000">
                <a:solidFill>
                  <a:schemeClr val="tx2"/>
                </a:solidFill>
                <a:latin typeface="Sergoe UI"/>
              </a:rPr>
              <a:t>đều </a:t>
            </a:r>
            <a:r>
              <a:rPr lang="vi-VN" sz="2000" b="1">
                <a:solidFill>
                  <a:srgbClr val="FF0000"/>
                </a:solidFill>
                <a:latin typeface="Sergoe UI"/>
              </a:rPr>
              <a:t>nhỏ hơn</a:t>
            </a:r>
            <a:r>
              <a:rPr lang="vi-VN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vi-VN" sz="2000">
                <a:solidFill>
                  <a:schemeClr val="tx2"/>
                </a:solidFill>
                <a:latin typeface="Sergoe UI"/>
              </a:rPr>
              <a:t>khóa trên nút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.</a:t>
            </a:r>
            <a:endParaRPr lang="vi-VN" sz="2000">
              <a:solidFill>
                <a:schemeClr val="tx2"/>
              </a:solidFill>
              <a:latin typeface="Ser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>
                <a:solidFill>
                  <a:schemeClr val="tx2"/>
                </a:solidFill>
                <a:latin typeface="Sergoe UI"/>
              </a:rPr>
              <a:t>Mọi khóa trên </a:t>
            </a:r>
            <a:r>
              <a:rPr lang="vi-VN" sz="2000" i="1">
                <a:solidFill>
                  <a:srgbClr val="00B050"/>
                </a:solidFill>
                <a:latin typeface="Sergoe UI"/>
              </a:rPr>
              <a:t>cây con phải </a:t>
            </a:r>
            <a:r>
              <a:rPr lang="vi-VN" sz="2000">
                <a:solidFill>
                  <a:schemeClr val="tx2"/>
                </a:solidFill>
                <a:latin typeface="Sergoe UI"/>
              </a:rPr>
              <a:t>đều </a:t>
            </a:r>
            <a:r>
              <a:rPr lang="vi-VN" sz="2000" b="1">
                <a:solidFill>
                  <a:srgbClr val="00B050"/>
                </a:solidFill>
                <a:latin typeface="Sergoe UI"/>
              </a:rPr>
              <a:t>lớn hơn </a:t>
            </a:r>
            <a:r>
              <a:rPr lang="vi-VN" sz="2000">
                <a:solidFill>
                  <a:schemeClr val="tx2"/>
                </a:solidFill>
                <a:latin typeface="Sergoe UI"/>
              </a:rPr>
              <a:t>khóa trên nút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74907-6DB5-4C01-93DA-143059AB2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49" t="8062" r="10327" b="13655"/>
          <a:stretch/>
        </p:blipFill>
        <p:spPr>
          <a:xfrm>
            <a:off x="1501007" y="3117588"/>
            <a:ext cx="4435585" cy="347625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E3914A-8869-4C7A-87B7-9345B1A7E17D}"/>
              </a:ext>
            </a:extLst>
          </p:cNvPr>
          <p:cNvSpPr txBox="1"/>
          <p:nvPr/>
        </p:nvSpPr>
        <p:spPr>
          <a:xfrm>
            <a:off x="5206941" y="3324868"/>
            <a:ext cx="5411898" cy="882491"/>
          </a:xfrm>
          <a:prstGeom prst="horizontalScroll">
            <a:avLst>
              <a:gd name="adj" fmla="val 20514"/>
            </a:avLst>
          </a:prstGeom>
          <a:solidFill>
            <a:srgbClr val="FFFF00"/>
          </a:solidFill>
          <a:ln w="12700">
            <a:solidFill>
              <a:schemeClr val="tx2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 anchor="ctr">
            <a:spAutoFit/>
          </a:bodyPr>
          <a:lstStyle/>
          <a:p>
            <a:pPr marL="225425" algn="ctr"/>
            <a:r>
              <a:rPr lang="en-US" sz="2000" b="1">
                <a:solidFill>
                  <a:srgbClr val="FF0000"/>
                </a:solidFill>
                <a:latin typeface="Sergoe UI"/>
              </a:rPr>
              <a:t>Node con </a:t>
            </a:r>
            <a:r>
              <a:rPr lang="en-US" sz="2000" b="1" err="1">
                <a:solidFill>
                  <a:srgbClr val="FF0000"/>
                </a:solidFill>
                <a:latin typeface="Sergoe UI"/>
              </a:rPr>
              <a:t>trái</a:t>
            </a:r>
            <a:r>
              <a:rPr lang="en-US" sz="2000" b="1">
                <a:solidFill>
                  <a:srgbClr val="FF0000"/>
                </a:solidFill>
                <a:latin typeface="Sergoe UI"/>
              </a:rPr>
              <a:t> </a:t>
            </a:r>
            <a:r>
              <a:rPr lang="en-US" sz="2800">
                <a:solidFill>
                  <a:schemeClr val="tx2"/>
                </a:solidFill>
                <a:latin typeface="Sergoe UI"/>
              </a:rPr>
              <a:t>&lt;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Node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gốc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800">
                <a:solidFill>
                  <a:schemeClr val="tx2"/>
                </a:solidFill>
                <a:latin typeface="Sergoe UI"/>
              </a:rPr>
              <a:t>&lt;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>
                <a:solidFill>
                  <a:srgbClr val="00B050"/>
                </a:solidFill>
                <a:latin typeface="Sergoe UI"/>
              </a:rPr>
              <a:t>Node con </a:t>
            </a:r>
            <a:r>
              <a:rPr lang="en-US" sz="2000" b="1" err="1">
                <a:solidFill>
                  <a:srgbClr val="00B050"/>
                </a:solidFill>
                <a:latin typeface="Sergoe UI"/>
              </a:rPr>
              <a:t>phải</a:t>
            </a:r>
            <a:endParaRPr lang="en-US" sz="2000" b="1">
              <a:solidFill>
                <a:srgbClr val="00B050"/>
              </a:solidFill>
              <a:latin typeface="Sergoe UI"/>
            </a:endParaRPr>
          </a:p>
        </p:txBody>
      </p:sp>
    </p:spTree>
    <p:extLst>
      <p:ext uri="{BB962C8B-B14F-4D97-AF65-F5344CB8AC3E}">
        <p14:creationId xmlns:p14="http://schemas.microsoft.com/office/powerpoint/2010/main" val="91729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</a:t>
            </a: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Cây nhị phân tìm kiếm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82CEAD-4E8D-4D3C-B3AF-C3B37B746309}"/>
              </a:ext>
            </a:extLst>
          </p:cNvPr>
          <p:cNvSpPr/>
          <p:nvPr/>
        </p:nvSpPr>
        <p:spPr>
          <a:xfrm>
            <a:off x="4785385" y="3244334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en-US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Cây nhị phân tìm kiếm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C010EB-0F44-4764-8703-CCDE9BEEA2E1}"/>
              </a:ext>
            </a:extLst>
          </p:cNvPr>
          <p:cNvSpPr txBox="1"/>
          <p:nvPr/>
        </p:nvSpPr>
        <p:spPr>
          <a:xfrm>
            <a:off x="4575453" y="3136224"/>
            <a:ext cx="4103509" cy="1946731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568325" indent="-342900">
              <a:buBlip>
                <a:blip r:embed="rId4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Khởi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tạo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</a:t>
            </a:r>
          </a:p>
          <a:p>
            <a:pPr marL="568325" indent="-342900">
              <a:buBlip>
                <a:blip r:embed="rId4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Khởi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tạo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BST</a:t>
            </a:r>
          </a:p>
          <a:p>
            <a:pPr marL="568325" indent="-342900">
              <a:buBlip>
                <a:blip r:embed="rId4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Chèn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vào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BST</a:t>
            </a:r>
          </a:p>
          <a:p>
            <a:pPr marL="568325" indent="-342900">
              <a:buBlip>
                <a:blip r:embed="rId4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Tìm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kiếm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giá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trị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trong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BST</a:t>
            </a:r>
          </a:p>
          <a:p>
            <a:pPr marL="568325" indent="-342900">
              <a:buBlip>
                <a:blip r:embed="rId4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Xóa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chứa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giá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trị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khỏi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BST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0672D7B-DD70-45AE-B384-DA1F8C19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7" y="1403273"/>
            <a:ext cx="5583305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Cấu trúc</a:t>
            </a:r>
            <a:endParaRPr kumimoji="0" lang="vi-VN" altLang="en-US" sz="2999" b="1" i="0" u="sng" strike="noStrike" kern="1200" cap="none" spc="0" normalizeH="0" baseline="0" noProof="1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Segoe UI" panose="020B0502040204020203" pitchFamily="34" charset="0"/>
              <a:ea typeface="Montserrat Light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258930-31EF-4682-B12F-C3775868E9E2}"/>
              </a:ext>
            </a:extLst>
          </p:cNvPr>
          <p:cNvGrpSpPr/>
          <p:nvPr/>
        </p:nvGrpSpPr>
        <p:grpSpPr>
          <a:xfrm>
            <a:off x="285379" y="2563237"/>
            <a:ext cx="4219987" cy="4172453"/>
            <a:chOff x="285379" y="2563237"/>
            <a:chExt cx="4219987" cy="41724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DE5DFF-612C-472E-95B0-54BE2C84A123}"/>
                </a:ext>
              </a:extLst>
            </p:cNvPr>
            <p:cNvSpPr/>
            <p:nvPr/>
          </p:nvSpPr>
          <p:spPr>
            <a:xfrm>
              <a:off x="3380763" y="2563237"/>
              <a:ext cx="72885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rgbClr val="555555"/>
                  </a:solidFill>
                  <a:latin typeface="Sergoe UI"/>
                </a:rPr>
                <a:t>info</a:t>
              </a:r>
              <a:endParaRPr lang="en-US" sz="2000">
                <a:solidFill>
                  <a:schemeClr val="tx2"/>
                </a:solidFill>
                <a:latin typeface="Sergoe U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36D288-94D0-4961-B1DC-B6FDA4CB1CC2}"/>
                </a:ext>
              </a:extLst>
            </p:cNvPr>
            <p:cNvGrpSpPr/>
            <p:nvPr/>
          </p:nvGrpSpPr>
          <p:grpSpPr>
            <a:xfrm>
              <a:off x="1385060" y="3330677"/>
              <a:ext cx="1491817" cy="1721837"/>
              <a:chOff x="2212235" y="2514600"/>
              <a:chExt cx="1491817" cy="172183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ECC4133-26E3-431E-A4D3-14320C7703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2235" y="3325188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C56EE3-72EB-42C0-807E-61940231B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6852" y="3293513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44811495-9F5A-4B59-B364-3C8F8E73D61A}"/>
                  </a:ext>
                </a:extLst>
              </p:cNvPr>
              <p:cNvSpPr/>
              <p:nvPr/>
            </p:nvSpPr>
            <p:spPr>
              <a:xfrm>
                <a:off x="2466363" y="2514600"/>
                <a:ext cx="914400" cy="914400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latin typeface="Open Sans Light"/>
                  </a:rPr>
                  <a:t>69</a:t>
                </a:r>
              </a:p>
            </p:txBody>
          </p:sp>
        </p:grp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D92287A-6092-44DF-939A-7E456E82DE53}"/>
                </a:ext>
              </a:extLst>
            </p:cNvPr>
            <p:cNvSpPr/>
            <p:nvPr/>
          </p:nvSpPr>
          <p:spPr>
            <a:xfrm flipH="1">
              <a:off x="2132575" y="2763292"/>
              <a:ext cx="2372791" cy="1588116"/>
            </a:xfrm>
            <a:prstGeom prst="arc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2C42CBE-A4C4-4448-B76C-771BD2B62B9A}"/>
                </a:ext>
              </a:extLst>
            </p:cNvPr>
            <p:cNvGrpSpPr/>
            <p:nvPr/>
          </p:nvGrpSpPr>
          <p:grpSpPr>
            <a:xfrm>
              <a:off x="2132575" y="4918793"/>
              <a:ext cx="1874182" cy="1816897"/>
              <a:chOff x="2655087" y="4885352"/>
              <a:chExt cx="1874182" cy="181689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ED237B-E9AA-40DE-90A9-0C7484C1833C}"/>
                  </a:ext>
                </a:extLst>
              </p:cNvPr>
              <p:cNvSpPr/>
              <p:nvPr/>
            </p:nvSpPr>
            <p:spPr>
              <a:xfrm>
                <a:off x="2655087" y="6260295"/>
                <a:ext cx="10687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solidFill>
                      <a:srgbClr val="555555"/>
                    </a:solidFill>
                    <a:latin typeface="Sergoe UI"/>
                  </a:rPr>
                  <a:t>*</a:t>
                </a:r>
                <a:r>
                  <a:rPr lang="en-US" sz="2000" err="1">
                    <a:solidFill>
                      <a:srgbClr val="555555"/>
                    </a:solidFill>
                    <a:latin typeface="Sergoe UI"/>
                  </a:rPr>
                  <a:t>pRight</a:t>
                </a:r>
                <a:endParaRPr lang="en-US" sz="2000">
                  <a:solidFill>
                    <a:schemeClr val="tx2"/>
                  </a:solidFill>
                  <a:latin typeface="Sergoe UI"/>
                </a:endParaRPr>
              </a:p>
            </p:txBody>
          </p: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4D0858D5-903A-474E-8EFD-9DF94535DA22}"/>
                  </a:ext>
                </a:extLst>
              </p:cNvPr>
              <p:cNvSpPr/>
              <p:nvPr/>
            </p:nvSpPr>
            <p:spPr>
              <a:xfrm rot="13446284">
                <a:off x="3135102" y="5197968"/>
                <a:ext cx="1394167" cy="1504281"/>
              </a:xfrm>
              <a:prstGeom prst="arc">
                <a:avLst>
                  <a:gd name="adj1" fmla="val 17628000"/>
                  <a:gd name="adj2" fmla="val 0"/>
                </a:avLst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CF3ED4F-6C4D-4611-B6CD-2CB64526477B}"/>
                  </a:ext>
                </a:extLst>
              </p:cNvPr>
              <p:cNvSpPr/>
              <p:nvPr/>
            </p:nvSpPr>
            <p:spPr>
              <a:xfrm>
                <a:off x="3193509" y="4885352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9D9D9D">
                    <a:alpha val="40000"/>
                  </a:srgbClr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rgbClr val="9D9D9D">
                      <a:alpha val="40000"/>
                    </a:srgbClr>
                  </a:solidFill>
                  <a:latin typeface="Open Sans Light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5033791-1643-4C3D-BA56-44CD2492FBC9}"/>
                </a:ext>
              </a:extLst>
            </p:cNvPr>
            <p:cNvGrpSpPr/>
            <p:nvPr/>
          </p:nvGrpSpPr>
          <p:grpSpPr>
            <a:xfrm>
              <a:off x="285379" y="4928854"/>
              <a:ext cx="1920349" cy="1782526"/>
              <a:chOff x="-273847" y="4905047"/>
              <a:chExt cx="1920349" cy="1782526"/>
            </a:xfrm>
          </p:grpSpPr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5EC9B85E-8B78-4AA6-A5EE-C45AB97BC9A3}"/>
                  </a:ext>
                </a:extLst>
              </p:cNvPr>
              <p:cNvSpPr/>
              <p:nvPr/>
            </p:nvSpPr>
            <p:spPr>
              <a:xfrm rot="8153716" flipH="1">
                <a:off x="-273847" y="5183292"/>
                <a:ext cx="1394167" cy="1504281"/>
              </a:xfrm>
              <a:prstGeom prst="arc">
                <a:avLst>
                  <a:gd name="adj1" fmla="val 17628000"/>
                  <a:gd name="adj2" fmla="val 0"/>
                </a:avLst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54465A-D79D-4350-BE24-2D6529085F28}"/>
                  </a:ext>
                </a:extLst>
              </p:cNvPr>
              <p:cNvSpPr/>
              <p:nvPr/>
            </p:nvSpPr>
            <p:spPr>
              <a:xfrm>
                <a:off x="577800" y="6269929"/>
                <a:ext cx="10687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solidFill>
                      <a:srgbClr val="555555"/>
                    </a:solidFill>
                    <a:latin typeface="Sergoe UI"/>
                  </a:rPr>
                  <a:t>*</a:t>
                </a:r>
                <a:r>
                  <a:rPr lang="en-US" sz="2000" err="1">
                    <a:solidFill>
                      <a:srgbClr val="555555"/>
                    </a:solidFill>
                    <a:latin typeface="Sergoe UI"/>
                  </a:rPr>
                  <a:t>pLeft</a:t>
                </a:r>
                <a:endParaRPr lang="en-US" sz="2000">
                  <a:solidFill>
                    <a:schemeClr val="tx2"/>
                  </a:solidFill>
                  <a:latin typeface="Ser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931D72D-7C11-40F0-9382-529A3DC46BE8}"/>
                  </a:ext>
                </a:extLst>
              </p:cNvPr>
              <p:cNvSpPr/>
              <p:nvPr/>
            </p:nvSpPr>
            <p:spPr>
              <a:xfrm>
                <a:off x="84867" y="4905047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9D9D9D">
                    <a:alpha val="40000"/>
                  </a:srgbClr>
                </a:solidFill>
                <a:prstDash val="dash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rgbClr val="9D9D9D">
                      <a:alpha val="40000"/>
                    </a:srgbClr>
                  </a:solidFill>
                  <a:latin typeface="Open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884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</a:t>
            </a: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Cây nhị phân tìm kiếm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154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8397549-49A6-4429-8232-5948D139F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7" y="1403273"/>
            <a:ext cx="5583305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Chèn node vào BST</a:t>
            </a:r>
            <a:endParaRPr kumimoji="0" lang="vi-VN" altLang="en-US" sz="2999" b="1" i="0" u="sng" strike="noStrike" kern="1200" cap="none" spc="0" normalizeH="0" baseline="0" noProof="1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Segoe UI" panose="020B0502040204020203" pitchFamily="34" charset="0"/>
              <a:ea typeface="Montserrat Light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57DDDC-06B0-4A27-9896-A0D2AB915E4B}"/>
              </a:ext>
            </a:extLst>
          </p:cNvPr>
          <p:cNvGrpSpPr/>
          <p:nvPr/>
        </p:nvGrpSpPr>
        <p:grpSpPr>
          <a:xfrm>
            <a:off x="835818" y="2210784"/>
            <a:ext cx="3735475" cy="4140506"/>
            <a:chOff x="498360" y="2101926"/>
            <a:chExt cx="3735475" cy="414050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28DBC94-C317-4821-8FB3-2BD716C0FEB6}"/>
                </a:ext>
              </a:extLst>
            </p:cNvPr>
            <p:cNvGrpSpPr/>
            <p:nvPr/>
          </p:nvGrpSpPr>
          <p:grpSpPr>
            <a:xfrm>
              <a:off x="2081746" y="2101926"/>
              <a:ext cx="1491817" cy="1721837"/>
              <a:chOff x="2212235" y="2514600"/>
              <a:chExt cx="1491817" cy="172183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8294737-C748-4ADB-A572-DD4AF73307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2235" y="3325188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FEF3AD9-56E2-440C-9811-9AA6AA804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6852" y="3293513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6F3587-00B0-4F59-B74D-0D6FD3CA4943}"/>
                  </a:ext>
                </a:extLst>
              </p:cNvPr>
              <p:cNvSpPr/>
              <p:nvPr/>
            </p:nvSpPr>
            <p:spPr>
              <a:xfrm>
                <a:off x="2466363" y="2514600"/>
                <a:ext cx="914400" cy="914400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latin typeface="Open Sans Light"/>
                  </a:rPr>
                  <a:t>550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2AA66F-AFF7-45BD-B206-4C638FCD7F40}"/>
                </a:ext>
              </a:extLst>
            </p:cNvPr>
            <p:cNvGrpSpPr/>
            <p:nvPr/>
          </p:nvGrpSpPr>
          <p:grpSpPr>
            <a:xfrm>
              <a:off x="1158632" y="3714979"/>
              <a:ext cx="1491817" cy="1721837"/>
              <a:chOff x="2212235" y="2514600"/>
              <a:chExt cx="1491817" cy="172183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2BAA69F-E877-429C-B2B2-B41BAF158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2235" y="3325188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DEFC844-3AA7-4570-BB9A-34BA1E348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6852" y="3293513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C7A4709-2E88-41E3-8E7E-436524690ACD}"/>
                  </a:ext>
                </a:extLst>
              </p:cNvPr>
              <p:cNvSpPr/>
              <p:nvPr/>
            </p:nvSpPr>
            <p:spPr>
              <a:xfrm>
                <a:off x="2466363" y="2514600"/>
                <a:ext cx="914400" cy="914400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latin typeface="Open Sans Light"/>
                  </a:rPr>
                  <a:t>225</a:t>
                </a: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BD31327-A6E6-4D8A-9D18-7851A9218CA9}"/>
                </a:ext>
              </a:extLst>
            </p:cNvPr>
            <p:cNvSpPr/>
            <p:nvPr/>
          </p:nvSpPr>
          <p:spPr>
            <a:xfrm>
              <a:off x="498360" y="5328032"/>
              <a:ext cx="914400" cy="914400"/>
            </a:xfrm>
            <a:prstGeom prst="ellipse">
              <a:avLst/>
            </a:prstGeom>
            <a:noFill/>
            <a:ln>
              <a:solidFill>
                <a:srgbClr val="9D9D9D">
                  <a:alpha val="40000"/>
                </a:srgbClr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rgbClr val="9D9D9D">
                    <a:alpha val="40000"/>
                  </a:srgbClr>
                </a:solidFill>
                <a:latin typeface="Open Sans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D372C9E-9CCD-4BDE-9945-93BE5757A410}"/>
                </a:ext>
              </a:extLst>
            </p:cNvPr>
            <p:cNvSpPr/>
            <p:nvPr/>
          </p:nvSpPr>
          <p:spPr>
            <a:xfrm>
              <a:off x="2360182" y="5328032"/>
              <a:ext cx="914400" cy="914400"/>
            </a:xfrm>
            <a:prstGeom prst="ellipse">
              <a:avLst/>
            </a:prstGeom>
            <a:noFill/>
            <a:ln>
              <a:solidFill>
                <a:srgbClr val="9D9D9D">
                  <a:alpha val="40000"/>
                </a:srgbClr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rgbClr val="9D9D9D">
                    <a:alpha val="40000"/>
                  </a:srgbClr>
                </a:solidFill>
                <a:latin typeface="Open Sans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5AF13F-1A6E-41DA-AFD9-B969DB44F420}"/>
                </a:ext>
              </a:extLst>
            </p:cNvPr>
            <p:cNvSpPr/>
            <p:nvPr/>
          </p:nvSpPr>
          <p:spPr>
            <a:xfrm>
              <a:off x="3319435" y="3726906"/>
              <a:ext cx="914400" cy="914400"/>
            </a:xfrm>
            <a:prstGeom prst="ellipse">
              <a:avLst/>
            </a:prstGeom>
            <a:noFill/>
            <a:ln>
              <a:solidFill>
                <a:srgbClr val="9D9D9D">
                  <a:alpha val="40000"/>
                </a:srgbClr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rgbClr val="9D9D9D">
                    <a:alpha val="40000"/>
                  </a:srgbClr>
                </a:solidFill>
                <a:latin typeface="Open Sans Light"/>
              </a:endParaRPr>
            </a:p>
          </p:txBody>
        </p:sp>
      </p:grpSp>
      <p:sp>
        <p:nvSpPr>
          <p:cNvPr id="25" name="TextBox 24">
            <a:hlinkClick r:id="rId4"/>
            <a:extLst>
              <a:ext uri="{FF2B5EF4-FFF2-40B4-BE49-F238E27FC236}">
                <a16:creationId xmlns:a16="http://schemas.microsoft.com/office/drawing/2014/main" id="{5D1B4D52-81D5-498B-8D68-0C0C6C548CA3}"/>
              </a:ext>
            </a:extLst>
          </p:cNvPr>
          <p:cNvSpPr txBox="1"/>
          <p:nvPr/>
        </p:nvSpPr>
        <p:spPr>
          <a:xfrm>
            <a:off x="4785385" y="2156059"/>
            <a:ext cx="4103509" cy="1212116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225425"/>
            <a:r>
              <a:rPr lang="en-US" sz="2000" err="1">
                <a:solidFill>
                  <a:schemeClr val="tx2"/>
                </a:solidFill>
                <a:latin typeface="Sergoe UI"/>
              </a:rPr>
              <a:t>Là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gắn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mới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vào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một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vị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trí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trống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(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NULL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)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trên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cây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sao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cho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không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vi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phạm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tính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chất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của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BST</a:t>
            </a:r>
          </a:p>
        </p:txBody>
      </p:sp>
    </p:spTree>
    <p:extLst>
      <p:ext uri="{BB962C8B-B14F-4D97-AF65-F5344CB8AC3E}">
        <p14:creationId xmlns:p14="http://schemas.microsoft.com/office/powerpoint/2010/main" val="130201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28985-5E11-4435-B525-6BF519D2F77D}"/>
              </a:ext>
            </a:extLst>
          </p:cNvPr>
          <p:cNvCxnSpPr>
            <a:cxnSpLocks/>
          </p:cNvCxnSpPr>
          <p:nvPr/>
        </p:nvCxnSpPr>
        <p:spPr>
          <a:xfrm>
            <a:off x="4155379" y="4638876"/>
            <a:ext cx="457200" cy="91124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B1F743-99D3-4E8C-95E1-3186E19619A2}"/>
              </a:ext>
            </a:extLst>
          </p:cNvPr>
          <p:cNvCxnSpPr>
            <a:cxnSpLocks/>
          </p:cNvCxnSpPr>
          <p:nvPr/>
        </p:nvCxnSpPr>
        <p:spPr>
          <a:xfrm flipH="1">
            <a:off x="3240979" y="4688876"/>
            <a:ext cx="457200" cy="91124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</a:t>
            </a: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Cây nhị phân tìm kiếm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82CEAD-4E8D-4D3C-B3AF-C3B37B746309}"/>
              </a:ext>
            </a:extLst>
          </p:cNvPr>
          <p:cNvSpPr/>
          <p:nvPr/>
        </p:nvSpPr>
        <p:spPr>
          <a:xfrm>
            <a:off x="4785385" y="3244334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en-US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Cây nhị phân tìm kiếm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B4ACCC-DC47-479D-B0EF-260F452BD352}"/>
              </a:ext>
            </a:extLst>
          </p:cNvPr>
          <p:cNvGrpSpPr/>
          <p:nvPr/>
        </p:nvGrpSpPr>
        <p:grpSpPr>
          <a:xfrm>
            <a:off x="1614243" y="2210784"/>
            <a:ext cx="2296778" cy="3332404"/>
            <a:chOff x="1276785" y="2101926"/>
            <a:chExt cx="2296778" cy="33324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1C2877-FF77-42FF-9F4E-50BD52C73D8A}"/>
                </a:ext>
              </a:extLst>
            </p:cNvPr>
            <p:cNvGrpSpPr/>
            <p:nvPr/>
          </p:nvGrpSpPr>
          <p:grpSpPr>
            <a:xfrm>
              <a:off x="2081746" y="2101926"/>
              <a:ext cx="1491817" cy="1721837"/>
              <a:chOff x="2212235" y="2514600"/>
              <a:chExt cx="1491817" cy="172183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CC3398-D7E2-4F01-8944-75C944F81F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2235" y="3325188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C8204A3-E0DC-4BDE-B79D-352FCBA0A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6852" y="3293513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761136F-27E0-4567-BB8D-F45E9590A57B}"/>
                  </a:ext>
                </a:extLst>
              </p:cNvPr>
              <p:cNvSpPr/>
              <p:nvPr/>
            </p:nvSpPr>
            <p:spPr>
              <a:xfrm>
                <a:off x="2466363" y="2514600"/>
                <a:ext cx="914400" cy="914400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latin typeface="Open Sans Light"/>
                  </a:rPr>
                  <a:t>40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0DC9ACD-0CF0-48B6-827F-DDD1FFC7E936}"/>
                </a:ext>
              </a:extLst>
            </p:cNvPr>
            <p:cNvGrpSpPr/>
            <p:nvPr/>
          </p:nvGrpSpPr>
          <p:grpSpPr>
            <a:xfrm>
              <a:off x="1276785" y="3714979"/>
              <a:ext cx="1050375" cy="1719351"/>
              <a:chOff x="2330388" y="2514600"/>
              <a:chExt cx="1050375" cy="17193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EE182C2-D922-4B8B-844D-8EF3966948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0388" y="3322702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7E88A4-15F3-45C4-94B7-7E17DFD63396}"/>
                  </a:ext>
                </a:extLst>
              </p:cNvPr>
              <p:cNvSpPr/>
              <p:nvPr/>
            </p:nvSpPr>
            <p:spPr>
              <a:xfrm>
                <a:off x="2466363" y="2514600"/>
                <a:ext cx="914400" cy="914400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latin typeface="Open Sans Light"/>
                  </a:rPr>
                  <a:t>20</a:t>
                </a:r>
              </a:p>
            </p:txBody>
          </p:sp>
        </p:grpSp>
      </p:grpSp>
      <p:sp>
        <p:nvSpPr>
          <p:cNvPr id="19" name="TextBox 10">
            <a:extLst>
              <a:ext uri="{FF2B5EF4-FFF2-40B4-BE49-F238E27FC236}">
                <a16:creationId xmlns:a16="http://schemas.microsoft.com/office/drawing/2014/main" id="{1888BBB8-62DE-44DD-867C-F7C65C78B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7" y="1403273"/>
            <a:ext cx="5583305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Tìm kiếm giá trị trong BST</a:t>
            </a:r>
            <a:endParaRPr kumimoji="0" lang="vi-VN" altLang="en-US" sz="2999" b="1" i="0" u="sng" strike="noStrike" kern="1200" cap="none" spc="0" normalizeH="0" baseline="0" noProof="1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Segoe UI" panose="020B0502040204020203" pitchFamily="34" charset="0"/>
              <a:ea typeface="Montserrat Light"/>
              <a:cs typeface="Segoe UI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7DE70-F925-422A-9567-D8A621149968}"/>
              </a:ext>
            </a:extLst>
          </p:cNvPr>
          <p:cNvSpPr/>
          <p:nvPr/>
        </p:nvSpPr>
        <p:spPr>
          <a:xfrm>
            <a:off x="966931" y="5436890"/>
            <a:ext cx="914400" cy="9144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Open Sans Light"/>
              </a:rPr>
              <a:t>7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AA5645-71E8-4DC1-A6E3-9FD35EB43B24}"/>
              </a:ext>
            </a:extLst>
          </p:cNvPr>
          <p:cNvSpPr/>
          <p:nvPr/>
        </p:nvSpPr>
        <p:spPr>
          <a:xfrm>
            <a:off x="3453821" y="3837711"/>
            <a:ext cx="914400" cy="9144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Open Sans Light"/>
              </a:rPr>
              <a:t>60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ED453D-F6D3-445E-B3C2-19B326DC7B26}"/>
              </a:ext>
            </a:extLst>
          </p:cNvPr>
          <p:cNvSpPr/>
          <p:nvPr/>
        </p:nvSpPr>
        <p:spPr>
          <a:xfrm>
            <a:off x="2647804" y="5436890"/>
            <a:ext cx="914400" cy="9144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Open Sans Light"/>
              </a:rPr>
              <a:t>41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7B21D1-06F6-4F4C-9784-97FD3D677087}"/>
              </a:ext>
            </a:extLst>
          </p:cNvPr>
          <p:cNvSpPr/>
          <p:nvPr/>
        </p:nvSpPr>
        <p:spPr>
          <a:xfrm>
            <a:off x="4155379" y="5436890"/>
            <a:ext cx="914400" cy="9144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Open Sans Light"/>
              </a:rPr>
              <a:t>76</a:t>
            </a:r>
          </a:p>
        </p:txBody>
      </p:sp>
      <p:sp>
        <p:nvSpPr>
          <p:cNvPr id="26" name="TextBox 25">
            <a:hlinkClick r:id="rId4"/>
            <a:extLst>
              <a:ext uri="{FF2B5EF4-FFF2-40B4-BE49-F238E27FC236}">
                <a16:creationId xmlns:a16="http://schemas.microsoft.com/office/drawing/2014/main" id="{3D5949FC-1E4F-42AF-880E-507972ABCB96}"/>
              </a:ext>
            </a:extLst>
          </p:cNvPr>
          <p:cNvSpPr txBox="1"/>
          <p:nvPr/>
        </p:nvSpPr>
        <p:spPr>
          <a:xfrm>
            <a:off x="5414257" y="2494533"/>
            <a:ext cx="5810812" cy="3048655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225425"/>
            <a:r>
              <a:rPr lang="en-US" sz="2000" b="1" err="1">
                <a:solidFill>
                  <a:schemeClr val="tx2"/>
                </a:solidFill>
                <a:latin typeface="Sergoe UI"/>
              </a:rPr>
              <a:t>Bắt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đầu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từ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gốc</a:t>
            </a:r>
            <a:endParaRPr lang="en-US" sz="2000" b="1">
              <a:solidFill>
                <a:schemeClr val="tx2"/>
              </a:solidFill>
              <a:latin typeface="Sergoe UI"/>
            </a:endParaRPr>
          </a:p>
          <a:p>
            <a:pPr marL="568325" indent="-342900">
              <a:buFont typeface="Wingdings" panose="05000000000000000000" pitchFamily="2" charset="2"/>
              <a:buChar char="v"/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Kiểm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tra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đang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xét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có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phải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NULL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hay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không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,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nếu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phải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thì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trả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về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“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không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có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giá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trị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cần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tìm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trong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BST”</a:t>
            </a:r>
          </a:p>
          <a:p>
            <a:pPr marL="568325" indent="-342900">
              <a:buFont typeface="Wingdings" panose="05000000000000000000" pitchFamily="2" charset="2"/>
              <a:buChar char="v"/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Xét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giá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trị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cần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tìm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với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giá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trị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của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đang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xét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:</a:t>
            </a:r>
          </a:p>
          <a:p>
            <a:pPr marL="1371600" indent="-342900">
              <a:buBlip>
                <a:blip r:embed="rId5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Bằng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nhau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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trả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về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đó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.</a:t>
            </a:r>
          </a:p>
          <a:p>
            <a:pPr marL="1371600" indent="-342900">
              <a:buBlip>
                <a:blip r:embed="rId5"/>
              </a:buBlip>
            </a:pPr>
            <a:r>
              <a:rPr lang="en-US" sz="2000" err="1">
                <a:solidFill>
                  <a:srgbClr val="FF0000"/>
                </a:solidFill>
                <a:latin typeface="Sergoe UI"/>
                <a:sym typeface="Wingdings" panose="05000000000000000000" pitchFamily="2" charset="2"/>
              </a:rPr>
              <a:t>Nhỏ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h</a:t>
            </a:r>
            <a:r>
              <a:rPr lang="vi-VN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ơ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n  </a:t>
            </a:r>
            <a:r>
              <a:rPr lang="en-US" sz="2000" err="1">
                <a:solidFill>
                  <a:srgbClr val="FF0000"/>
                </a:solidFill>
                <a:latin typeface="Sergoe UI"/>
                <a:sym typeface="Wingdings" panose="05000000000000000000" pitchFamily="2" charset="2"/>
              </a:rPr>
              <a:t>rẽ</a:t>
            </a:r>
            <a:r>
              <a:rPr lang="en-US" sz="2000">
                <a:solidFill>
                  <a:srgbClr val="FF0000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Sergoe UI"/>
                <a:sym typeface="Wingdings" panose="05000000000000000000" pitchFamily="2" charset="2"/>
              </a:rPr>
              <a:t>trái</a:t>
            </a:r>
            <a:endParaRPr lang="en-US" sz="2000">
              <a:solidFill>
                <a:srgbClr val="FF0000"/>
              </a:solidFill>
              <a:latin typeface="Sergoe UI"/>
              <a:sym typeface="Wingdings" panose="05000000000000000000" pitchFamily="2" charset="2"/>
            </a:endParaRPr>
          </a:p>
          <a:p>
            <a:pPr marL="1371600" indent="-342900">
              <a:buBlip>
                <a:blip r:embed="rId5"/>
              </a:buBlip>
            </a:pPr>
            <a:r>
              <a:rPr lang="en-US" sz="2000" err="1">
                <a:solidFill>
                  <a:srgbClr val="00B050"/>
                </a:solidFill>
                <a:latin typeface="Sergoe UI"/>
                <a:sym typeface="Wingdings" panose="05000000000000000000" pitchFamily="2" charset="2"/>
              </a:rPr>
              <a:t>Lớn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h</a:t>
            </a:r>
            <a:r>
              <a:rPr lang="vi-VN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ơ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n  </a:t>
            </a:r>
            <a:r>
              <a:rPr lang="en-US" sz="2000" err="1">
                <a:solidFill>
                  <a:srgbClr val="00B050"/>
                </a:solidFill>
                <a:latin typeface="Sergoe UI"/>
                <a:sym typeface="Wingdings" panose="05000000000000000000" pitchFamily="2" charset="2"/>
              </a:rPr>
              <a:t>rẽ</a:t>
            </a:r>
            <a:r>
              <a:rPr lang="en-US" sz="2000">
                <a:solidFill>
                  <a:srgbClr val="00B050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rgbClr val="00B050"/>
                </a:solidFill>
                <a:latin typeface="Sergoe UI"/>
                <a:sym typeface="Wingdings" panose="05000000000000000000" pitchFamily="2" charset="2"/>
              </a:rPr>
              <a:t>phải</a:t>
            </a:r>
            <a:endParaRPr lang="en-US" sz="2000">
              <a:solidFill>
                <a:srgbClr val="00B050"/>
              </a:solidFill>
              <a:latin typeface="Sergoe UI"/>
            </a:endParaRPr>
          </a:p>
        </p:txBody>
      </p:sp>
    </p:spTree>
    <p:extLst>
      <p:ext uri="{BB962C8B-B14F-4D97-AF65-F5344CB8AC3E}">
        <p14:creationId xmlns:p14="http://schemas.microsoft.com/office/powerpoint/2010/main" val="342319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28985-5E11-4435-B525-6BF519D2F77D}"/>
              </a:ext>
            </a:extLst>
          </p:cNvPr>
          <p:cNvCxnSpPr>
            <a:cxnSpLocks/>
          </p:cNvCxnSpPr>
          <p:nvPr/>
        </p:nvCxnSpPr>
        <p:spPr>
          <a:xfrm>
            <a:off x="4155379" y="4638876"/>
            <a:ext cx="457200" cy="91124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B1F743-99D3-4E8C-95E1-3186E19619A2}"/>
              </a:ext>
            </a:extLst>
          </p:cNvPr>
          <p:cNvCxnSpPr>
            <a:cxnSpLocks/>
          </p:cNvCxnSpPr>
          <p:nvPr/>
        </p:nvCxnSpPr>
        <p:spPr>
          <a:xfrm flipH="1">
            <a:off x="3240979" y="4688876"/>
            <a:ext cx="457200" cy="91124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</a:t>
            </a: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Cây nhị phân tìm kiếm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82CEAD-4E8D-4D3C-B3AF-C3B37B746309}"/>
              </a:ext>
            </a:extLst>
          </p:cNvPr>
          <p:cNvSpPr/>
          <p:nvPr/>
        </p:nvSpPr>
        <p:spPr>
          <a:xfrm>
            <a:off x="4785385" y="3244334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en-US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Cây nhị phân tìm kiếm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B4ACCC-DC47-479D-B0EF-260F452BD352}"/>
              </a:ext>
            </a:extLst>
          </p:cNvPr>
          <p:cNvGrpSpPr/>
          <p:nvPr/>
        </p:nvGrpSpPr>
        <p:grpSpPr>
          <a:xfrm>
            <a:off x="1614243" y="2210784"/>
            <a:ext cx="2296778" cy="3332404"/>
            <a:chOff x="1276785" y="2101926"/>
            <a:chExt cx="2296778" cy="33324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1C2877-FF77-42FF-9F4E-50BD52C73D8A}"/>
                </a:ext>
              </a:extLst>
            </p:cNvPr>
            <p:cNvGrpSpPr/>
            <p:nvPr/>
          </p:nvGrpSpPr>
          <p:grpSpPr>
            <a:xfrm>
              <a:off x="2081746" y="2101926"/>
              <a:ext cx="1491817" cy="1721837"/>
              <a:chOff x="2212235" y="2514600"/>
              <a:chExt cx="1491817" cy="172183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CC3398-D7E2-4F01-8944-75C944F81F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2235" y="3325188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C8204A3-E0DC-4BDE-B79D-352FCBA0A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6852" y="3293513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761136F-27E0-4567-BB8D-F45E9590A57B}"/>
                  </a:ext>
                </a:extLst>
              </p:cNvPr>
              <p:cNvSpPr/>
              <p:nvPr/>
            </p:nvSpPr>
            <p:spPr>
              <a:xfrm>
                <a:off x="2466363" y="2514600"/>
                <a:ext cx="914400" cy="914400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latin typeface="Open Sans Light"/>
                  </a:rPr>
                  <a:t>40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0DC9ACD-0CF0-48B6-827F-DDD1FFC7E936}"/>
                </a:ext>
              </a:extLst>
            </p:cNvPr>
            <p:cNvGrpSpPr/>
            <p:nvPr/>
          </p:nvGrpSpPr>
          <p:grpSpPr>
            <a:xfrm>
              <a:off x="1276785" y="3714979"/>
              <a:ext cx="1050375" cy="1719351"/>
              <a:chOff x="2330388" y="2514600"/>
              <a:chExt cx="1050375" cy="17193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EE182C2-D922-4B8B-844D-8EF3966948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0388" y="3322702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7E88A4-15F3-45C4-94B7-7E17DFD63396}"/>
                  </a:ext>
                </a:extLst>
              </p:cNvPr>
              <p:cNvSpPr/>
              <p:nvPr/>
            </p:nvSpPr>
            <p:spPr>
              <a:xfrm>
                <a:off x="2466363" y="2514600"/>
                <a:ext cx="914400" cy="914400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latin typeface="Open Sans Light"/>
                  </a:rPr>
                  <a:t>20</a:t>
                </a:r>
              </a:p>
            </p:txBody>
          </p:sp>
        </p:grpSp>
      </p:grpSp>
      <p:sp>
        <p:nvSpPr>
          <p:cNvPr id="19" name="TextBox 10">
            <a:extLst>
              <a:ext uri="{FF2B5EF4-FFF2-40B4-BE49-F238E27FC236}">
                <a16:creationId xmlns:a16="http://schemas.microsoft.com/office/drawing/2014/main" id="{1888BBB8-62DE-44DD-867C-F7C65C78B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7" y="1403273"/>
            <a:ext cx="6358172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Xóa Node chứa giá trị khỏi BST</a:t>
            </a:r>
            <a:endParaRPr kumimoji="0" lang="vi-VN" altLang="en-US" sz="2999" b="1" i="0" u="sng" strike="noStrike" kern="1200" cap="none" spc="0" normalizeH="0" baseline="0" noProof="1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Segoe UI" panose="020B0502040204020203" pitchFamily="34" charset="0"/>
              <a:ea typeface="Montserrat Light"/>
              <a:cs typeface="Segoe UI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7DE70-F925-422A-9567-D8A621149968}"/>
              </a:ext>
            </a:extLst>
          </p:cNvPr>
          <p:cNvSpPr/>
          <p:nvPr/>
        </p:nvSpPr>
        <p:spPr>
          <a:xfrm>
            <a:off x="966931" y="5436890"/>
            <a:ext cx="914400" cy="9144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Open Sans Light"/>
              </a:rPr>
              <a:t>7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AA5645-71E8-4DC1-A6E3-9FD35EB43B24}"/>
              </a:ext>
            </a:extLst>
          </p:cNvPr>
          <p:cNvSpPr/>
          <p:nvPr/>
        </p:nvSpPr>
        <p:spPr>
          <a:xfrm>
            <a:off x="3453821" y="3837711"/>
            <a:ext cx="914400" cy="9144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Open Sans Light"/>
              </a:rPr>
              <a:t>60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ED453D-F6D3-445E-B3C2-19B326DC7B26}"/>
              </a:ext>
            </a:extLst>
          </p:cNvPr>
          <p:cNvSpPr/>
          <p:nvPr/>
        </p:nvSpPr>
        <p:spPr>
          <a:xfrm>
            <a:off x="2647804" y="5436890"/>
            <a:ext cx="914400" cy="9144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Open Sans Light"/>
              </a:rPr>
              <a:t>41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7B21D1-06F6-4F4C-9784-97FD3D677087}"/>
              </a:ext>
            </a:extLst>
          </p:cNvPr>
          <p:cNvSpPr/>
          <p:nvPr/>
        </p:nvSpPr>
        <p:spPr>
          <a:xfrm>
            <a:off x="4155379" y="5436890"/>
            <a:ext cx="914400" cy="9144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Open Sans Light"/>
              </a:rPr>
              <a:t>76</a:t>
            </a:r>
          </a:p>
        </p:txBody>
      </p:sp>
      <p:sp>
        <p:nvSpPr>
          <p:cNvPr id="26" name="TextBox 25">
            <a:hlinkClick r:id="rId4"/>
            <a:extLst>
              <a:ext uri="{FF2B5EF4-FFF2-40B4-BE49-F238E27FC236}">
                <a16:creationId xmlns:a16="http://schemas.microsoft.com/office/drawing/2014/main" id="{3D5949FC-1E4F-42AF-880E-507972ABCB96}"/>
              </a:ext>
            </a:extLst>
          </p:cNvPr>
          <p:cNvSpPr txBox="1"/>
          <p:nvPr/>
        </p:nvSpPr>
        <p:spPr>
          <a:xfrm>
            <a:off x="5337261" y="2219622"/>
            <a:ext cx="5810812" cy="4150578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228600"/>
            <a:r>
              <a:rPr lang="en-US" sz="2000" b="1">
                <a:solidFill>
                  <a:schemeClr val="tx2"/>
                </a:solidFill>
                <a:latin typeface="Sergoe UI"/>
              </a:rPr>
              <a:t>TH1: Node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cần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xóa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có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0 con</a:t>
            </a:r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Xóa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luôn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Node</a:t>
            </a:r>
            <a:endParaRPr lang="en-US" sz="2000">
              <a:solidFill>
                <a:schemeClr val="tx2"/>
              </a:solidFill>
              <a:latin typeface="Sergoe UI"/>
            </a:endParaRPr>
          </a:p>
          <a:p>
            <a:pPr marL="228600"/>
            <a:r>
              <a:rPr lang="en-US" sz="2000" b="1">
                <a:solidFill>
                  <a:schemeClr val="tx2"/>
                </a:solidFill>
                <a:latin typeface="Sergoe UI"/>
              </a:rPr>
              <a:t>TH2: Node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cần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xóa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có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1 con</a:t>
            </a:r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Nếu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có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con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nằm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bên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trái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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gán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vừa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xóa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bằng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pLeft</a:t>
            </a:r>
            <a:endParaRPr lang="en-US" sz="2000">
              <a:solidFill>
                <a:schemeClr val="tx2"/>
              </a:solidFill>
              <a:latin typeface="Sergoe UI"/>
              <a:sym typeface="Wingdings" panose="05000000000000000000" pitchFamily="2" charset="2"/>
            </a:endParaRPr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Ng</a:t>
            </a:r>
            <a:r>
              <a:rPr lang="vi-VN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ư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ợc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lại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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gán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cần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xóa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bằng</a:t>
            </a:r>
            <a:r>
              <a:rPr lang="en-US" sz="2000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  <a:sym typeface="Wingdings" panose="05000000000000000000" pitchFamily="2" charset="2"/>
              </a:rPr>
              <a:t>pRight</a:t>
            </a:r>
            <a:endParaRPr lang="en-US" sz="2000">
              <a:solidFill>
                <a:schemeClr val="tx2"/>
              </a:solidFill>
              <a:latin typeface="Sergoe UI"/>
            </a:endParaRPr>
          </a:p>
          <a:p>
            <a:pPr marL="228600"/>
            <a:r>
              <a:rPr lang="en-US" sz="2000" b="1">
                <a:solidFill>
                  <a:schemeClr val="tx2"/>
                </a:solidFill>
                <a:latin typeface="Sergoe UI"/>
              </a:rPr>
              <a:t>TH3: Node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cần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xóa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có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2 con</a:t>
            </a:r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tx2"/>
                </a:solidFill>
                <a:latin typeface="Sergoe UI"/>
              </a:rPr>
              <a:t>Tìm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Node X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là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chứa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giá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trị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nhỏ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nhất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thuộc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cây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con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bên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phải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của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cần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xóa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.</a:t>
            </a:r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2000" i="1" err="1">
                <a:solidFill>
                  <a:schemeClr val="tx2"/>
                </a:solidFill>
                <a:latin typeface="Sergoe UI"/>
              </a:rPr>
              <a:t>Hoán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đổi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giá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trị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của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2 node.</a:t>
            </a:r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2000" i="1" err="1">
                <a:solidFill>
                  <a:schemeClr val="tx2"/>
                </a:solidFill>
                <a:latin typeface="Sergoe UI"/>
              </a:rPr>
              <a:t>Gọi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hàm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i="1" err="1">
                <a:solidFill>
                  <a:schemeClr val="tx2"/>
                </a:solidFill>
                <a:latin typeface="Sergoe UI"/>
              </a:rPr>
              <a:t>xóa</a:t>
            </a:r>
            <a:r>
              <a:rPr lang="en-US" sz="2000" i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node X</a:t>
            </a:r>
          </a:p>
        </p:txBody>
      </p:sp>
    </p:spTree>
    <p:extLst>
      <p:ext uri="{BB962C8B-B14F-4D97-AF65-F5344CB8AC3E}">
        <p14:creationId xmlns:p14="http://schemas.microsoft.com/office/powerpoint/2010/main" val="291670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</a:t>
            </a: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Cây nhị phân tìm kiếm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154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8397549-49A6-4429-8232-5948D139F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7" y="1403273"/>
            <a:ext cx="5583305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NLR – LRN – RLN - … ?</a:t>
            </a:r>
            <a:endParaRPr kumimoji="0" lang="vi-VN" altLang="en-US" sz="2999" b="1" i="0" u="sng" strike="noStrike" kern="1200" cap="none" spc="0" normalizeH="0" baseline="0" noProof="1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Segoe UI" panose="020B0502040204020203" pitchFamily="34" charset="0"/>
              <a:ea typeface="Montserrat Light"/>
              <a:cs typeface="Segoe UI" panose="020B0502040204020203" pitchFamily="34" charset="0"/>
            </a:endParaRPr>
          </a:p>
        </p:txBody>
      </p:sp>
      <p:sp>
        <p:nvSpPr>
          <p:cNvPr id="25" name="TextBox 24">
            <a:hlinkClick r:id="rId4"/>
            <a:extLst>
              <a:ext uri="{FF2B5EF4-FFF2-40B4-BE49-F238E27FC236}">
                <a16:creationId xmlns:a16="http://schemas.microsoft.com/office/drawing/2014/main" id="{5D1B4D52-81D5-498B-8D68-0C0C6C548CA3}"/>
              </a:ext>
            </a:extLst>
          </p:cNvPr>
          <p:cNvSpPr txBox="1"/>
          <p:nvPr/>
        </p:nvSpPr>
        <p:spPr>
          <a:xfrm>
            <a:off x="5160017" y="1752599"/>
            <a:ext cx="6222686" cy="3909992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225425">
              <a:lnSpc>
                <a:spcPct val="150000"/>
              </a:lnSpc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void NLR(TREE t) </a:t>
            </a:r>
          </a:p>
          <a:p>
            <a:pPr marL="225425">
              <a:lnSpc>
                <a:spcPct val="150000"/>
              </a:lnSpc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{</a:t>
            </a:r>
          </a:p>
          <a:p>
            <a:pPr marL="225425">
              <a:lnSpc>
                <a:spcPct val="150000"/>
              </a:lnSpc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	If (t == NULL) return; //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nhớ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cái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này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nha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mấy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b="1" err="1">
                <a:solidFill>
                  <a:schemeClr val="tx2"/>
                </a:solidFill>
                <a:latin typeface="Sergoe UI"/>
              </a:rPr>
              <a:t>ba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.</a:t>
            </a:r>
          </a:p>
          <a:p>
            <a:pPr marL="225425">
              <a:lnSpc>
                <a:spcPct val="150000"/>
              </a:lnSpc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	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cout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&lt;&lt;tree-&gt;info&lt;&lt;“ “;</a:t>
            </a:r>
          </a:p>
          <a:p>
            <a:pPr marL="225425">
              <a:lnSpc>
                <a:spcPct val="150000"/>
              </a:lnSpc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	NLR(t-&gt;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pLeft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);</a:t>
            </a:r>
          </a:p>
          <a:p>
            <a:pPr marL="225425">
              <a:lnSpc>
                <a:spcPct val="150000"/>
              </a:lnSpc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	NLR(t-&gt;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pRight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);</a:t>
            </a:r>
          </a:p>
          <a:p>
            <a:pPr marL="225425">
              <a:lnSpc>
                <a:spcPct val="150000"/>
              </a:lnSpc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}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B7DC1-3C97-4C01-9B0B-E8CEBCECABCD}"/>
              </a:ext>
            </a:extLst>
          </p:cNvPr>
          <p:cNvGrpSpPr/>
          <p:nvPr/>
        </p:nvGrpSpPr>
        <p:grpSpPr>
          <a:xfrm>
            <a:off x="1106209" y="2942150"/>
            <a:ext cx="2941304" cy="2512577"/>
            <a:chOff x="644093" y="3330677"/>
            <a:chExt cx="2941304" cy="25125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42CC34B-289D-4ED0-8BB4-5DAE24107A3F}"/>
                </a:ext>
              </a:extLst>
            </p:cNvPr>
            <p:cNvGrpSpPr/>
            <p:nvPr/>
          </p:nvGrpSpPr>
          <p:grpSpPr>
            <a:xfrm>
              <a:off x="1385060" y="3330677"/>
              <a:ext cx="1491817" cy="1721837"/>
              <a:chOff x="2212235" y="2514600"/>
              <a:chExt cx="1491817" cy="1721837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414B0F4-E133-440A-B18E-CFEA4E2DE3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2235" y="3325188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FFD707A-C8AD-4431-9172-B2A80DDC9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6852" y="3293513"/>
                <a:ext cx="457200" cy="91124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26B75F3-4B96-459D-8DEF-339F5CB5F032}"/>
                  </a:ext>
                </a:extLst>
              </p:cNvPr>
              <p:cNvSpPr/>
              <p:nvPr/>
            </p:nvSpPr>
            <p:spPr>
              <a:xfrm>
                <a:off x="2466363" y="2514600"/>
                <a:ext cx="914400" cy="914400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latin typeface="Open Sans Light"/>
                  </a:rPr>
                  <a:t>69</a:t>
                </a: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A8D69A6-89B1-47A1-AA1E-577AEECCAAA5}"/>
                </a:ext>
              </a:extLst>
            </p:cNvPr>
            <p:cNvSpPr/>
            <p:nvPr/>
          </p:nvSpPr>
          <p:spPr>
            <a:xfrm>
              <a:off x="2670997" y="4918793"/>
              <a:ext cx="914400" cy="914400"/>
            </a:xfrm>
            <a:prstGeom prst="ellipse">
              <a:avLst/>
            </a:prstGeom>
            <a:noFill/>
            <a:ln>
              <a:solidFill>
                <a:srgbClr val="9D9D9D">
                  <a:alpha val="40000"/>
                </a:srgbClr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rgbClr val="9D9D9D">
                    <a:alpha val="40000"/>
                  </a:srgbClr>
                </a:solidFill>
                <a:latin typeface="Open Sans 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13FD009-C776-48B2-BDFD-EBCD38BDE92C}"/>
                </a:ext>
              </a:extLst>
            </p:cNvPr>
            <p:cNvSpPr/>
            <p:nvPr/>
          </p:nvSpPr>
          <p:spPr>
            <a:xfrm>
              <a:off x="644093" y="4928854"/>
              <a:ext cx="914400" cy="914400"/>
            </a:xfrm>
            <a:prstGeom prst="ellipse">
              <a:avLst/>
            </a:prstGeom>
            <a:noFill/>
            <a:ln>
              <a:solidFill>
                <a:srgbClr val="9D9D9D">
                  <a:alpha val="40000"/>
                </a:srgbClr>
              </a:solidFill>
              <a:prstDash val="dash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rgbClr val="9D9D9D">
                    <a:alpha val="40000"/>
                  </a:srgbClr>
                </a:solidFill>
                <a:latin typeface="Open Sans Ligh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B39F1B-A1E4-462C-AB06-3DE948245A9E}"/>
              </a:ext>
            </a:extLst>
          </p:cNvPr>
          <p:cNvSpPr txBox="1"/>
          <p:nvPr/>
        </p:nvSpPr>
        <p:spPr>
          <a:xfrm>
            <a:off x="2130222" y="2392201"/>
            <a:ext cx="100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Sergoe UI"/>
              </a:rPr>
              <a:t>N</a:t>
            </a:r>
            <a:r>
              <a:rPr lang="en-US" sz="2400">
                <a:solidFill>
                  <a:schemeClr val="tx2"/>
                </a:solidFill>
                <a:latin typeface="Sergoe UI"/>
              </a:rPr>
              <a:t>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B4762F-7C04-4591-B5AE-6A6F236DF9FA}"/>
              </a:ext>
            </a:extLst>
          </p:cNvPr>
          <p:cNvSpPr txBox="1"/>
          <p:nvPr/>
        </p:nvSpPr>
        <p:spPr>
          <a:xfrm rot="17860053">
            <a:off x="1449536" y="3927843"/>
            <a:ext cx="76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Sergoe UI"/>
              </a:rPr>
              <a:t>L</a:t>
            </a:r>
            <a:r>
              <a:rPr lang="en-US" sz="2400">
                <a:solidFill>
                  <a:schemeClr val="tx2"/>
                </a:solidFill>
                <a:latin typeface="Sergoe UI"/>
              </a:rPr>
              <a:t>eft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6D523-E20F-46FE-AFC5-5AA7AC0FC123}"/>
              </a:ext>
            </a:extLst>
          </p:cNvPr>
          <p:cNvSpPr txBox="1"/>
          <p:nvPr/>
        </p:nvSpPr>
        <p:spPr>
          <a:xfrm rot="3739947" flipH="1">
            <a:off x="2848552" y="3838417"/>
            <a:ext cx="960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>
                <a:solidFill>
                  <a:schemeClr val="tx2"/>
                </a:solidFill>
                <a:latin typeface="Sergoe UI"/>
              </a:rPr>
              <a:t>R</a:t>
            </a:r>
            <a:r>
              <a:rPr lang="en-US" sz="2400">
                <a:solidFill>
                  <a:schemeClr val="tx2"/>
                </a:solidFill>
                <a:latin typeface="Sergoe UI"/>
              </a:rPr>
              <a:t>ight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97246124-0C93-4D0B-84AE-6772D9D87F18}"/>
              </a:ext>
            </a:extLst>
          </p:cNvPr>
          <p:cNvSpPr/>
          <p:nvPr/>
        </p:nvSpPr>
        <p:spPr>
          <a:xfrm>
            <a:off x="8821927" y="3241087"/>
            <a:ext cx="635715" cy="314686"/>
          </a:xfrm>
          <a:prstGeom prst="homePlate">
            <a:avLst/>
          </a:prstGeom>
          <a:noFill/>
          <a:ln w="57150">
            <a:solidFill>
              <a:srgbClr val="FFFF0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n w="3175">
                  <a:noFill/>
                </a:ln>
                <a:solidFill>
                  <a:schemeClr val="tx2"/>
                </a:solidFill>
                <a:latin typeface="Sergoe UI"/>
              </a:rPr>
              <a:t>N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616EE9B-4F13-4479-BBF2-AD9F01036CBF}"/>
              </a:ext>
            </a:extLst>
          </p:cNvPr>
          <p:cNvSpPr/>
          <p:nvPr/>
        </p:nvSpPr>
        <p:spPr>
          <a:xfrm>
            <a:off x="7763354" y="3725364"/>
            <a:ext cx="635715" cy="314686"/>
          </a:xfrm>
          <a:prstGeom prst="homePlate">
            <a:avLst/>
          </a:prstGeom>
          <a:noFill/>
          <a:ln w="57150">
            <a:solidFill>
              <a:srgbClr val="FF000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n w="3175">
                  <a:noFill/>
                </a:ln>
                <a:solidFill>
                  <a:schemeClr val="tx2"/>
                </a:solidFill>
                <a:latin typeface="Sergoe UI"/>
              </a:rPr>
              <a:t>L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E379FC57-4FD4-4FE3-9A2A-94E5577532BA}"/>
              </a:ext>
            </a:extLst>
          </p:cNvPr>
          <p:cNvSpPr/>
          <p:nvPr/>
        </p:nvSpPr>
        <p:spPr>
          <a:xfrm>
            <a:off x="7931535" y="4165828"/>
            <a:ext cx="635715" cy="314686"/>
          </a:xfrm>
          <a:prstGeom prst="homePlate">
            <a:avLst/>
          </a:prstGeom>
          <a:noFill/>
          <a:ln w="57150">
            <a:solidFill>
              <a:srgbClr val="00B05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n w="3175">
                  <a:noFill/>
                </a:ln>
                <a:solidFill>
                  <a:schemeClr val="tx2"/>
                </a:solidFill>
                <a:latin typeface="Sergoe UI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8211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13134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  </a:t>
            </a:r>
            <a:r>
              <a:rPr lang="en-US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Băm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384EFD-ADE3-4F68-B0B3-B00D1801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1757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  Nội dung bảng băm 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201" y="2062962"/>
            <a:ext cx="8832586" cy="324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514350" indent="-514350" defTabSz="543613">
              <a:lnSpc>
                <a:spcPct val="200000"/>
              </a:lnSpc>
              <a:buAutoNum type="arabicPeriod"/>
              <a:defRPr/>
            </a:pPr>
            <a:r>
              <a:rPr lang="vi-VN" altLang="en-US" b="1" noProof="1">
                <a:solidFill>
                  <a:srgbClr val="494949"/>
                </a:solidFill>
                <a:latin typeface="Segoe UI"/>
                <a:cs typeface="Segoe UI"/>
              </a:rPr>
              <a:t>Băm</a:t>
            </a:r>
            <a:endParaRPr lang="vi-VN"/>
          </a:p>
          <a:p>
            <a:pPr marL="514350" indent="-514350" defTabSz="543613">
              <a:lnSpc>
                <a:spcPct val="200000"/>
              </a:lnSpc>
              <a:buAutoNum type="arabicPeriod"/>
              <a:defRPr/>
            </a:pPr>
            <a:r>
              <a:rPr lang="vi-VN" altLang="en-US" b="1" noProof="1">
                <a:solidFill>
                  <a:srgbClr val="494949"/>
                </a:solidFill>
                <a:latin typeface="Segoe UI"/>
                <a:cs typeface="Segoe UI"/>
              </a:rPr>
              <a:t>Các phương pháp xử lý đụng độ</a:t>
            </a:r>
          </a:p>
          <a:p>
            <a:pPr marL="514350" indent="-514350" defTabSz="543613">
              <a:lnSpc>
                <a:spcPct val="200000"/>
              </a:lnSpc>
              <a:buAutoNum type="arabicPeriod"/>
              <a:defRPr/>
            </a:pPr>
            <a:r>
              <a:rPr lang="vi-VN" altLang="en-US" b="1" noProof="1">
                <a:solidFill>
                  <a:srgbClr val="494949"/>
                </a:solidFill>
                <a:latin typeface="Segoe UI"/>
                <a:cs typeface="Segoe UI"/>
              </a:rPr>
              <a:t>Bài tập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470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63466EA8-06C3-49A2-AD5A-1A40C822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-2260"/>
            <a:ext cx="9270520" cy="67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Hàm băm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4CC1516A-D85A-422C-99FB-708BF7F5D0C8}"/>
              </a:ext>
            </a:extLst>
          </p:cNvPr>
          <p:cNvSpPr txBox="1"/>
          <p:nvPr/>
        </p:nvSpPr>
        <p:spPr>
          <a:xfrm>
            <a:off x="1580054" y="1306901"/>
            <a:ext cx="8753101" cy="1971143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Hàm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băm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là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một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ánh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xạ</a:t>
            </a:r>
            <a:r>
              <a:rPr lang="vi-VN" sz="3600" b="1" dirty="0">
                <a:solidFill>
                  <a:srgbClr val="494949"/>
                </a:solidFill>
                <a:latin typeface="Arial"/>
                <a:cs typeface="Arial"/>
              </a:rPr>
              <a:t> </a:t>
            </a:r>
            <a:endParaRPr lang="vi-VN" sz="3600" err="1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biến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đổi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khóa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thành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chỉ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số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lang="vi-VN" sz="3600" b="1" err="1">
                <a:solidFill>
                  <a:srgbClr val="494949"/>
                </a:solidFill>
                <a:latin typeface="Arial"/>
                <a:cs typeface="Arial"/>
              </a:rPr>
              <a:t>của</a:t>
            </a:r>
            <a:r>
              <a:rPr lang="vi-VN" sz="3600" b="1">
                <a:solidFill>
                  <a:srgbClr val="494949"/>
                </a:solidFill>
                <a:latin typeface="Arial"/>
                <a:cs typeface="Arial"/>
              </a:rPr>
              <a:t> mảng</a:t>
            </a:r>
            <a:endParaRPr lang="vi-VN" sz="3600">
              <a:latin typeface="Arial"/>
              <a:ea typeface="+mn-lt"/>
              <a:cs typeface="Arial"/>
            </a:endParaRP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30346BFA-3E8A-4A07-9C20-20BD946ADE5E}"/>
              </a:ext>
            </a:extLst>
          </p:cNvPr>
          <p:cNvSpPr txBox="1"/>
          <p:nvPr/>
        </p:nvSpPr>
        <p:spPr>
          <a:xfrm>
            <a:off x="1580053" y="3779806"/>
            <a:ext cx="8753101" cy="2962874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600" b="1">
                <a:solidFill>
                  <a:srgbClr val="494949"/>
                </a:solidFill>
                <a:latin typeface="Arial"/>
                <a:ea typeface="+mn-lt"/>
                <a:cs typeface="Arial"/>
              </a:rPr>
              <a:t>- Tính toán nhanh (+ , - , x, /, %,…)</a:t>
            </a:r>
            <a:endParaRPr lang="vi-VN" sz="3600" b="1" dirty="0">
              <a:solidFill>
                <a:srgbClr val="494949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3600" b="1">
                <a:solidFill>
                  <a:srgbClr val="494949"/>
                </a:solidFill>
                <a:latin typeface="Arial"/>
                <a:ea typeface="+mn-lt"/>
                <a:cs typeface="Arial"/>
              </a:rPr>
              <a:t>- Ít đụng độ</a:t>
            </a:r>
          </a:p>
          <a:p>
            <a:pPr>
              <a:lnSpc>
                <a:spcPct val="150000"/>
              </a:lnSpc>
            </a:pPr>
            <a:r>
              <a:rPr lang="vi-VN" sz="3600" b="1">
                <a:solidFill>
                  <a:srgbClr val="494949"/>
                </a:solidFill>
                <a:latin typeface="Arial"/>
                <a:ea typeface="+mn-lt"/>
                <a:cs typeface="Arial"/>
              </a:rPr>
              <a:t>- Phân bố đều trong mảng</a:t>
            </a:r>
            <a:endParaRPr lang="vi-VN" sz="3600" b="1" dirty="0">
              <a:solidFill>
                <a:srgbClr val="494949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7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F89423-EA01-4F81-A5E3-4FFEE3852847}"/>
              </a:ext>
            </a:extLst>
          </p:cNvPr>
          <p:cNvGrpSpPr/>
          <p:nvPr/>
        </p:nvGrpSpPr>
        <p:grpSpPr>
          <a:xfrm>
            <a:off x="1958806" y="1289133"/>
            <a:ext cx="8241256" cy="4405174"/>
            <a:chOff x="1742499" y="1456282"/>
            <a:chExt cx="8241256" cy="4405174"/>
          </a:xfrm>
        </p:grpSpPr>
        <p:sp>
          <p:nvSpPr>
            <p:cNvPr id="7171" name="TextBox 8">
              <a:extLst>
                <a:ext uri="{FF2B5EF4-FFF2-40B4-BE49-F238E27FC236}">
                  <a16:creationId xmlns:a16="http://schemas.microsoft.com/office/drawing/2014/main" id="{AD178326-D1C5-4F57-B564-664EBAC8A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2499" y="1456282"/>
              <a:ext cx="8241256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defTabSz="543613"/>
              <a:r>
                <a:rPr lang="en-US" altLang="en-US" sz="5400" b="1" noProof="1">
                  <a:solidFill>
                    <a:srgbClr val="494949"/>
                  </a:solidFill>
                  <a:latin typeface="Segoe UI" panose="020B0502040204020203" pitchFamily="34" charset="0"/>
                  <a:ea typeface="Montserrat" panose="02000505000000020004" pitchFamily="2" charset="0"/>
                  <a:cs typeface="Segoe UI" panose="020B0502040204020203" pitchFamily="34" charset="0"/>
                </a:rPr>
                <a:t>Cấu trúc dữ liệu </a:t>
              </a:r>
            </a:p>
            <a:p>
              <a:pPr defTabSz="543613"/>
              <a:r>
                <a:rPr lang="en-US" altLang="en-US" sz="5400" b="1" noProof="1">
                  <a:solidFill>
                    <a:srgbClr val="494949"/>
                  </a:solidFill>
                  <a:latin typeface="Segoe UI" panose="020B0502040204020203" pitchFamily="34" charset="0"/>
                  <a:ea typeface="Montserrat" panose="02000505000000020004" pitchFamily="2" charset="0"/>
                  <a:cs typeface="Segoe UI" panose="020B0502040204020203" pitchFamily="34" charset="0"/>
                </a:rPr>
                <a:t>&amp; Giải thuật</a:t>
              </a:r>
              <a:endParaRPr lang="vi-VN" altLang="en-US" sz="5400" b="1" noProof="1">
                <a:solidFill>
                  <a:srgbClr val="494949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endParaRPr>
            </a:p>
          </p:txBody>
        </p:sp>
        <p:pic>
          <p:nvPicPr>
            <p:cNvPr id="5" name="Đồ họa 4" descr="Đồng hồ">
              <a:extLst>
                <a:ext uri="{FF2B5EF4-FFF2-40B4-BE49-F238E27FC236}">
                  <a16:creationId xmlns:a16="http://schemas.microsoft.com/office/drawing/2014/main" id="{417495B9-B39A-4E17-8500-06D32C633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1369" y="3525802"/>
              <a:ext cx="457141" cy="457141"/>
            </a:xfrm>
            <a:prstGeom prst="rect">
              <a:avLst/>
            </a:prstGeom>
          </p:spPr>
        </p:pic>
        <p:pic>
          <p:nvPicPr>
            <p:cNvPr id="15" name="Đồ họa 14" descr="Trung tâm cuộc gọi">
              <a:extLst>
                <a:ext uri="{FF2B5EF4-FFF2-40B4-BE49-F238E27FC236}">
                  <a16:creationId xmlns:a16="http://schemas.microsoft.com/office/drawing/2014/main" id="{C4F6B77D-4050-4B76-A425-99A9EF1E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1369" y="4821547"/>
              <a:ext cx="457140" cy="376977"/>
            </a:xfrm>
            <a:prstGeom prst="rect">
              <a:avLst/>
            </a:prstGeom>
          </p:spPr>
        </p:pic>
        <p:pic>
          <p:nvPicPr>
            <p:cNvPr id="17" name="Đồ họa 16" descr="Mỏ neo">
              <a:extLst>
                <a:ext uri="{FF2B5EF4-FFF2-40B4-BE49-F238E27FC236}">
                  <a16:creationId xmlns:a16="http://schemas.microsoft.com/office/drawing/2014/main" id="{576D65D1-4F11-4DBE-8177-1225DEE21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1369" y="4110798"/>
              <a:ext cx="457140" cy="457140"/>
            </a:xfrm>
            <a:prstGeom prst="rect">
              <a:avLst/>
            </a:prstGeom>
          </p:spPr>
        </p:pic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C662C6F2-66AC-450C-A799-98C08CCCE626}"/>
                </a:ext>
              </a:extLst>
            </p:cNvPr>
            <p:cNvSpPr txBox="1"/>
            <p:nvPr/>
          </p:nvSpPr>
          <p:spPr>
            <a:xfrm>
              <a:off x="3608558" y="3568075"/>
              <a:ext cx="2989921" cy="42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3613"/>
              <a:r>
                <a:rPr lang="en-US" sz="2150" noProof="1">
                  <a:solidFill>
                    <a:srgbClr val="49494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10:00 ngày 07/06/2019</a:t>
              </a:r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DF8A11C2-A80B-45D5-8A48-24262331E40A}"/>
                </a:ext>
              </a:extLst>
            </p:cNvPr>
            <p:cNvSpPr txBox="1"/>
            <p:nvPr/>
          </p:nvSpPr>
          <p:spPr>
            <a:xfrm>
              <a:off x="3608557" y="4187849"/>
              <a:ext cx="3429593" cy="423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3613"/>
              <a:r>
                <a:rPr lang="en-US" sz="2150" noProof="1">
                  <a:solidFill>
                    <a:srgbClr val="49494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Giảng đ</a:t>
              </a:r>
              <a:r>
                <a:rPr lang="vi-VN" sz="2150" noProof="1">
                  <a:solidFill>
                    <a:srgbClr val="49494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ư</a:t>
              </a:r>
              <a:r>
                <a:rPr lang="en-US" sz="2150" noProof="1">
                  <a:solidFill>
                    <a:srgbClr val="49494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ờng 3 – ĐH CNTT</a:t>
              </a:r>
              <a:endParaRPr lang="vi-VN" sz="21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F6BFDEAC-F86F-4E45-8368-4D73B4918E3F}"/>
                </a:ext>
              </a:extLst>
            </p:cNvPr>
            <p:cNvSpPr txBox="1"/>
            <p:nvPr/>
          </p:nvSpPr>
          <p:spPr>
            <a:xfrm>
              <a:off x="3608557" y="4776544"/>
              <a:ext cx="4505785" cy="1084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3613"/>
              <a:r>
                <a:rPr lang="en-US" sz="2150" noProof="1">
                  <a:solidFill>
                    <a:srgbClr val="49494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Võ Thành Trung – KTPM2018</a:t>
              </a:r>
            </a:p>
            <a:p>
              <a:pPr defTabSz="543613"/>
              <a:r>
                <a:rPr lang="en-US" sz="2150" noProof="1">
                  <a:solidFill>
                    <a:srgbClr val="49494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Nguyễn Lê Thái Hoàng – ATTT2018</a:t>
              </a:r>
            </a:p>
            <a:p>
              <a:pPr defTabSz="543613"/>
              <a:r>
                <a:rPr lang="en-US" sz="2150" noProof="1">
                  <a:solidFill>
                    <a:srgbClr val="49494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Nguyễn Xuân D</a:t>
              </a:r>
              <a:r>
                <a:rPr lang="vi-VN" sz="2150" noProof="1">
                  <a:solidFill>
                    <a:srgbClr val="49494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ư</a:t>
              </a:r>
              <a:r>
                <a:rPr lang="en-US" sz="2150" noProof="1">
                  <a:solidFill>
                    <a:srgbClr val="49494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ơng – KTPM2018 </a:t>
              </a:r>
              <a:endParaRPr lang="vi-VN" sz="21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00457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13134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  </a:t>
            </a:r>
            <a:r>
              <a:rPr lang="en-US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Xử lý đụng độ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384EFD-ADE3-4F68-B0B3-B00D1801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236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 2. Xử lý đụng độ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B4B936DB-803C-47A0-A509-D2359C69F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87" y="1689151"/>
            <a:ext cx="11118588" cy="449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514350" indent="-514350" defTabSz="543613">
              <a:lnSpc>
                <a:spcPct val="200000"/>
              </a:lnSpc>
              <a:buAutoNum type="arabi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Phương pháp </a:t>
            </a:r>
            <a:r>
              <a:rPr lang="en-US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nối kết</a:t>
            </a: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 trực tiếp</a:t>
            </a:r>
            <a:endParaRPr lang="vi-VN"/>
          </a:p>
          <a:p>
            <a:pPr marL="514350" indent="-514350" defTabSz="543613">
              <a:lnSpc>
                <a:spcPct val="200000"/>
              </a:lnSpc>
              <a:buAutoNum type="arabi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Phương pháp địa chỉ mở</a:t>
            </a:r>
          </a:p>
          <a:p>
            <a:pPr marL="1257300" lvl="1" indent="-514350" defTabSz="543613">
              <a:lnSpc>
                <a:spcPct val="200000"/>
              </a:lnSpc>
              <a:buAutoNum type="alphaL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Dò tuyến tính</a:t>
            </a:r>
          </a:p>
          <a:p>
            <a:pPr marL="1257300" lvl="1" indent="-514350" defTabSz="543613">
              <a:lnSpc>
                <a:spcPct val="200000"/>
              </a:lnSpc>
              <a:buAutoNum type="alphaL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Dò bậc 2</a:t>
            </a:r>
          </a:p>
          <a:p>
            <a:pPr marL="1257300" lvl="1" indent="-514350" defTabSz="543613">
              <a:lnSpc>
                <a:spcPct val="200000"/>
              </a:lnSpc>
              <a:buAutoNum type="alphaL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Dò kép</a:t>
            </a:r>
          </a:p>
        </p:txBody>
      </p:sp>
    </p:spTree>
    <p:extLst>
      <p:ext uri="{BB962C8B-B14F-4D97-AF65-F5344CB8AC3E}">
        <p14:creationId xmlns:p14="http://schemas.microsoft.com/office/powerpoint/2010/main" val="12907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CE34192F-68A9-424E-A9B0-E80521C97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 2. Xử lý đụng độ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B123B-AEAC-4C46-9350-016BC8633FCD}"/>
              </a:ext>
            </a:extLst>
          </p:cNvPr>
          <p:cNvSpPr txBox="1"/>
          <p:nvPr/>
        </p:nvSpPr>
        <p:spPr>
          <a:xfrm>
            <a:off x="1547003" y="2654060"/>
            <a:ext cx="92848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4800" b="1">
                <a:solidFill>
                  <a:srgbClr val="494949"/>
                </a:solidFill>
                <a:latin typeface="Segoe UI"/>
              </a:rPr>
              <a:t>Phương pháp </a:t>
            </a:r>
            <a:r>
              <a:rPr lang="en-US" sz="4800" b="1" err="1">
                <a:solidFill>
                  <a:srgbClr val="494949"/>
                </a:solidFill>
                <a:latin typeface="Segoe UI"/>
              </a:rPr>
              <a:t>nối</a:t>
            </a:r>
            <a:r>
              <a:rPr lang="en-US" sz="4800" b="1">
                <a:solidFill>
                  <a:srgbClr val="494949"/>
                </a:solidFill>
                <a:latin typeface="Segoe UI"/>
              </a:rPr>
              <a:t> </a:t>
            </a:r>
            <a:r>
              <a:rPr lang="en-US" sz="4800" b="1" err="1">
                <a:solidFill>
                  <a:srgbClr val="494949"/>
                </a:solidFill>
                <a:latin typeface="Segoe UI"/>
              </a:rPr>
              <a:t>kết</a:t>
            </a:r>
            <a:r>
              <a:rPr lang="vi-VN" sz="4800" b="1">
                <a:solidFill>
                  <a:srgbClr val="494949"/>
                </a:solidFill>
                <a:latin typeface="Segoe UI"/>
              </a:rPr>
              <a:t> </a:t>
            </a:r>
            <a:r>
              <a:rPr lang="vi-VN" sz="4800" b="1" err="1">
                <a:solidFill>
                  <a:srgbClr val="494949"/>
                </a:solidFill>
                <a:latin typeface="Segoe UI"/>
              </a:rPr>
              <a:t>trực</a:t>
            </a:r>
            <a:r>
              <a:rPr lang="vi-VN" sz="4800" b="1">
                <a:solidFill>
                  <a:srgbClr val="494949"/>
                </a:solidFill>
                <a:latin typeface="Segoe UI"/>
              </a:rPr>
              <a:t> </a:t>
            </a:r>
            <a:r>
              <a:rPr lang="vi-VN" sz="4800" b="1" err="1">
                <a:solidFill>
                  <a:srgbClr val="494949"/>
                </a:solidFill>
                <a:latin typeface="Segoe UI"/>
              </a:rPr>
              <a:t>tiếp</a:t>
            </a:r>
            <a:r>
              <a:rPr lang="vi-VN" sz="4800" b="1">
                <a:latin typeface="Segoe UI"/>
                <a:cs typeface="Segoe UI"/>
              </a:rPr>
              <a:t>​</a:t>
            </a:r>
            <a:endParaRPr lang="vi-VN" sz="4800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90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354063" cy="830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480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 Phương pháp nối kết trực tiếp</a:t>
            </a:r>
            <a:endParaRPr lang="vi-VN" altLang="en-US" sz="48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ED20E1D-7985-4F92-A521-672C38E9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28" y="1479915"/>
            <a:ext cx="4511615" cy="4387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A81316-6B3B-470A-A2C2-B8C02EA3941A}"/>
              </a:ext>
            </a:extLst>
          </p:cNvPr>
          <p:cNvSpPr txBox="1"/>
          <p:nvPr/>
        </p:nvSpPr>
        <p:spPr>
          <a:xfrm>
            <a:off x="195532" y="2610928"/>
            <a:ext cx="4712897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-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Bảng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có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kích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thước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là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7</a:t>
            </a:r>
          </a:p>
          <a:p>
            <a:endParaRPr lang="vi-VN" sz="2950">
              <a:solidFill>
                <a:schemeClr val="tx2"/>
              </a:solidFill>
              <a:latin typeface="Segoe UI"/>
              <a:cs typeface="Segoe UI"/>
            </a:endParaRPr>
          </a:p>
          <a:p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-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Một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tập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giá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 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trị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: </a:t>
            </a:r>
          </a:p>
          <a:p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15, 11, 8, 4, 27</a:t>
            </a:r>
          </a:p>
        </p:txBody>
      </p:sp>
    </p:spTree>
    <p:extLst>
      <p:ext uri="{BB962C8B-B14F-4D97-AF65-F5344CB8AC3E}">
        <p14:creationId xmlns:p14="http://schemas.microsoft.com/office/powerpoint/2010/main" val="8458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 2. Xử lý đụng độ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B4B936DB-803C-47A0-A509-D2359C69F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87" y="1689151"/>
            <a:ext cx="11118588" cy="449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514350" indent="-514350" defTabSz="543613">
              <a:lnSpc>
                <a:spcPct val="200000"/>
              </a:lnSpc>
              <a:buAutoNum type="arabi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Phương pháp </a:t>
            </a:r>
            <a:r>
              <a:rPr lang="en-US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nối kết</a:t>
            </a: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 trực tiếp</a:t>
            </a:r>
            <a:endParaRPr lang="vi-VN"/>
          </a:p>
          <a:p>
            <a:pPr marL="514350" indent="-514350" defTabSz="543613">
              <a:lnSpc>
                <a:spcPct val="200000"/>
              </a:lnSpc>
              <a:buAutoNum type="arabi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Phương pháp địa chỉ mở</a:t>
            </a:r>
          </a:p>
          <a:p>
            <a:pPr marL="1257300" lvl="1" indent="-514350" defTabSz="543613">
              <a:lnSpc>
                <a:spcPct val="200000"/>
              </a:lnSpc>
              <a:buAutoNum type="alphaL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Dò tuyến tính</a:t>
            </a:r>
          </a:p>
          <a:p>
            <a:pPr marL="1257300" lvl="1" indent="-514350" defTabSz="543613">
              <a:lnSpc>
                <a:spcPct val="200000"/>
              </a:lnSpc>
              <a:buAutoNum type="alphaL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Dò bậc 2</a:t>
            </a:r>
          </a:p>
          <a:p>
            <a:pPr marL="1257300" lvl="1" indent="-514350" defTabSz="543613">
              <a:lnSpc>
                <a:spcPct val="200000"/>
              </a:lnSpc>
              <a:buAutoNum type="alphaLcPeriod"/>
              <a:defRPr/>
            </a:pPr>
            <a:r>
              <a:rPr lang="vi-VN" altLang="en-US" sz="2950" b="1" noProof="1">
                <a:solidFill>
                  <a:srgbClr val="494949"/>
                </a:solidFill>
                <a:latin typeface="Segoe UI"/>
                <a:cs typeface="Segoe UI"/>
              </a:rPr>
              <a:t>Dò kép</a:t>
            </a:r>
          </a:p>
        </p:txBody>
      </p:sp>
    </p:spTree>
    <p:extLst>
      <p:ext uri="{BB962C8B-B14F-4D97-AF65-F5344CB8AC3E}">
        <p14:creationId xmlns:p14="http://schemas.microsoft.com/office/powerpoint/2010/main" val="289250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CE34192F-68A9-424E-A9B0-E80521C97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 2. Xử lý đụng độ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B123B-AEAC-4C46-9350-016BC8633FCD}"/>
              </a:ext>
            </a:extLst>
          </p:cNvPr>
          <p:cNvSpPr txBox="1"/>
          <p:nvPr/>
        </p:nvSpPr>
        <p:spPr>
          <a:xfrm>
            <a:off x="1547003" y="2654060"/>
            <a:ext cx="92848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4800" b="1">
                <a:solidFill>
                  <a:srgbClr val="494949"/>
                </a:solidFill>
                <a:latin typeface="Segoe UI"/>
              </a:rPr>
              <a:t>Phương pháp </a:t>
            </a:r>
            <a:r>
              <a:rPr lang="vi-VN" sz="4800" b="1">
                <a:solidFill>
                  <a:srgbClr val="494949"/>
                </a:solidFill>
                <a:latin typeface="Segoe UI"/>
                <a:cs typeface="Segoe UI"/>
              </a:rPr>
              <a:t>địa chỉ mở</a:t>
            </a:r>
            <a:endParaRPr lang="en-US" sz="4800" b="1">
              <a:solidFill>
                <a:srgbClr val="494949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110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DB123B-AEAC-4C46-9350-016BC8633FCD}"/>
              </a:ext>
            </a:extLst>
          </p:cNvPr>
          <p:cNvSpPr txBox="1"/>
          <p:nvPr/>
        </p:nvSpPr>
        <p:spPr>
          <a:xfrm>
            <a:off x="-4261450" y="1015042"/>
            <a:ext cx="122035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3500" b="1" dirty="0">
                <a:solidFill>
                  <a:srgbClr val="494949"/>
                </a:solidFill>
                <a:latin typeface="Segoe UI"/>
                <a:cs typeface="Segoe UI"/>
              </a:rPr>
              <a:t>1. </a:t>
            </a:r>
            <a:r>
              <a:rPr lang="vi-VN" sz="3500" b="1" err="1">
                <a:solidFill>
                  <a:srgbClr val="494949"/>
                </a:solidFill>
                <a:latin typeface="Segoe UI"/>
                <a:cs typeface="Segoe UI"/>
              </a:rPr>
              <a:t>Dò</a:t>
            </a:r>
            <a:r>
              <a:rPr lang="vi-VN" sz="3500" b="1" dirty="0">
                <a:solidFill>
                  <a:srgbClr val="494949"/>
                </a:solidFill>
                <a:latin typeface="Segoe UI"/>
                <a:cs typeface="Segoe UI"/>
              </a:rPr>
              <a:t> </a:t>
            </a:r>
            <a:r>
              <a:rPr lang="vi-VN" sz="3500" b="1" err="1">
                <a:solidFill>
                  <a:srgbClr val="494949"/>
                </a:solidFill>
                <a:latin typeface="Segoe UI"/>
                <a:cs typeface="Segoe UI"/>
              </a:rPr>
              <a:t>tuyến</a:t>
            </a:r>
            <a:r>
              <a:rPr lang="vi-VN" sz="3500" b="1" dirty="0">
                <a:solidFill>
                  <a:srgbClr val="494949"/>
                </a:solidFill>
                <a:latin typeface="Segoe UI"/>
                <a:cs typeface="Segoe UI"/>
              </a:rPr>
              <a:t> </a:t>
            </a:r>
            <a:r>
              <a:rPr lang="vi-VN" sz="3500" b="1" err="1">
                <a:solidFill>
                  <a:srgbClr val="494949"/>
                </a:solidFill>
                <a:latin typeface="Segoe UI"/>
                <a:cs typeface="Segoe UI"/>
              </a:rPr>
              <a:t>tính</a:t>
            </a:r>
            <a:endParaRPr lang="vi-VN" sz="3500" b="1">
              <a:solidFill>
                <a:srgbClr val="494949"/>
              </a:solidFill>
              <a:latin typeface="Segoe UI"/>
              <a:cs typeface="Segoe UI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79BFA0A-3EB7-4DBD-932C-BC9B5CCD3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354063" cy="830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480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 Phương pháp địa chỉ mở</a:t>
            </a:r>
            <a:endParaRPr lang="vi-VN" sz="48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A8532FF1-6736-465B-BD85-36529EC2BB45}"/>
              </a:ext>
            </a:extLst>
          </p:cNvPr>
          <p:cNvSpPr txBox="1"/>
          <p:nvPr/>
        </p:nvSpPr>
        <p:spPr>
          <a:xfrm>
            <a:off x="1306886" y="1896373"/>
            <a:ext cx="5273780" cy="689908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vi-VN" sz="3000" b="1" i="1" dirty="0">
                <a:solidFill>
                  <a:schemeClr val="accent1"/>
                </a:solidFill>
                <a:latin typeface="Arial"/>
                <a:cs typeface="Arial"/>
              </a:rPr>
              <a:t>h(</a:t>
            </a:r>
            <a:r>
              <a:rPr lang="vi-VN" sz="3000" b="1" i="1" dirty="0" err="1">
                <a:solidFill>
                  <a:schemeClr val="accent1"/>
                </a:solidFill>
                <a:latin typeface="Arial"/>
                <a:cs typeface="Arial"/>
              </a:rPr>
              <a:t>k,i</a:t>
            </a:r>
            <a:r>
              <a:rPr lang="vi-VN" sz="3000" b="1" i="1">
                <a:solidFill>
                  <a:schemeClr val="accent1"/>
                </a:solidFill>
                <a:latin typeface="Arial"/>
                <a:cs typeface="Arial"/>
              </a:rPr>
              <a:t>) = (h'(k) + i) % m</a:t>
            </a:r>
            <a:endParaRPr lang="en-US" sz="3000">
              <a:solidFill>
                <a:schemeClr val="accent1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B6C10-0253-4D3B-B67E-76221FED932E}"/>
              </a:ext>
            </a:extLst>
          </p:cNvPr>
          <p:cNvSpPr txBox="1"/>
          <p:nvPr/>
        </p:nvSpPr>
        <p:spPr>
          <a:xfrm>
            <a:off x="-4520242" y="2769079"/>
            <a:ext cx="122035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3500" b="1">
                <a:solidFill>
                  <a:srgbClr val="494949"/>
                </a:solidFill>
                <a:latin typeface="Segoe UI"/>
                <a:cs typeface="Segoe UI"/>
              </a:rPr>
              <a:t>2. </a:t>
            </a:r>
            <a:r>
              <a:rPr lang="vi-VN" sz="3500" b="1" err="1">
                <a:solidFill>
                  <a:srgbClr val="494949"/>
                </a:solidFill>
                <a:latin typeface="Segoe UI"/>
                <a:cs typeface="Segoe UI"/>
              </a:rPr>
              <a:t>Dò</a:t>
            </a:r>
            <a:r>
              <a:rPr lang="vi-VN" sz="3500" b="1" dirty="0">
                <a:solidFill>
                  <a:srgbClr val="494949"/>
                </a:solidFill>
                <a:latin typeface="Segoe UI"/>
                <a:cs typeface="Segoe UI"/>
              </a:rPr>
              <a:t> </a:t>
            </a:r>
            <a:r>
              <a:rPr lang="vi-VN" sz="3500" b="1" err="1">
                <a:solidFill>
                  <a:srgbClr val="494949"/>
                </a:solidFill>
                <a:latin typeface="Segoe UI"/>
                <a:cs typeface="Segoe UI"/>
              </a:rPr>
              <a:t>bậc</a:t>
            </a:r>
            <a:r>
              <a:rPr lang="vi-VN" sz="3500" b="1">
                <a:solidFill>
                  <a:srgbClr val="494949"/>
                </a:solidFill>
                <a:latin typeface="Segoe UI"/>
                <a:cs typeface="Segoe UI"/>
              </a:rPr>
              <a:t> hai</a:t>
            </a:r>
            <a:endParaRPr lang="vi-VN" sz="3500" b="1" dirty="0">
              <a:solidFill>
                <a:srgbClr val="494949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1CF1D74B-A81E-4D5B-A432-7BDF9D91851D}"/>
              </a:ext>
            </a:extLst>
          </p:cNvPr>
          <p:cNvSpPr txBox="1"/>
          <p:nvPr/>
        </p:nvSpPr>
        <p:spPr>
          <a:xfrm>
            <a:off x="1378772" y="3679165"/>
            <a:ext cx="5201894" cy="661154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vi-VN" sz="3000" b="1" i="1">
                <a:solidFill>
                  <a:schemeClr val="accent1"/>
                </a:solidFill>
                <a:latin typeface="Arial"/>
                <a:cs typeface="Arial"/>
              </a:rPr>
              <a:t>h(k, i) = (h'(k) + i^2) % m</a:t>
            </a:r>
            <a:endParaRPr lang="vi-VN" sz="3000">
              <a:solidFill>
                <a:schemeClr val="accent1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248C8-611E-45FE-9BC4-CF64BC1F84E3}"/>
              </a:ext>
            </a:extLst>
          </p:cNvPr>
          <p:cNvSpPr txBox="1"/>
          <p:nvPr/>
        </p:nvSpPr>
        <p:spPr>
          <a:xfrm>
            <a:off x="-4649639" y="4523117"/>
            <a:ext cx="122035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3500" b="1">
                <a:solidFill>
                  <a:srgbClr val="494949"/>
                </a:solidFill>
                <a:latin typeface="Segoe UI"/>
                <a:cs typeface="Segoe UI"/>
              </a:rPr>
              <a:t>3. Băm </a:t>
            </a:r>
            <a:r>
              <a:rPr lang="vi-VN" sz="3500" b="1" err="1">
                <a:solidFill>
                  <a:srgbClr val="494949"/>
                </a:solidFill>
                <a:latin typeface="Segoe UI"/>
                <a:cs typeface="Segoe UI"/>
              </a:rPr>
              <a:t>kép</a:t>
            </a:r>
            <a:endParaRPr lang="vi-VN" sz="3500" b="1">
              <a:solidFill>
                <a:srgbClr val="494949"/>
              </a:solidFill>
              <a:latin typeface="Segoe UI"/>
              <a:cs typeface="Segoe UI"/>
            </a:endParaRP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63F8B7FA-B8EB-4F56-A697-49A69AA3EE59}"/>
              </a:ext>
            </a:extLst>
          </p:cNvPr>
          <p:cNvSpPr txBox="1"/>
          <p:nvPr/>
        </p:nvSpPr>
        <p:spPr>
          <a:xfrm>
            <a:off x="1378772" y="5404448"/>
            <a:ext cx="5273781" cy="661154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vi-VN" sz="3000" b="1" i="1" dirty="0">
                <a:solidFill>
                  <a:schemeClr val="accent1"/>
                </a:solidFill>
                <a:latin typeface="Arial"/>
                <a:cs typeface="Arial"/>
              </a:rPr>
              <a:t>h(</a:t>
            </a:r>
            <a:r>
              <a:rPr lang="vi-VN" sz="3000" b="1" i="1" dirty="0" err="1">
                <a:solidFill>
                  <a:schemeClr val="accent1"/>
                </a:solidFill>
                <a:latin typeface="Arial"/>
                <a:cs typeface="Arial"/>
              </a:rPr>
              <a:t>k,i</a:t>
            </a:r>
            <a:r>
              <a:rPr lang="vi-VN" sz="3000" b="1" i="1">
                <a:solidFill>
                  <a:schemeClr val="accent1"/>
                </a:solidFill>
                <a:latin typeface="Arial"/>
                <a:cs typeface="Arial"/>
              </a:rPr>
              <a:t>) = (h1(k) + i*h2(k)) % m</a:t>
            </a:r>
            <a:endParaRPr lang="vi-VN" sz="3000">
              <a:solidFill>
                <a:schemeClr val="accent1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14" name="TextBox 13">
            <a:hlinkClick r:id="rId2"/>
            <a:extLst>
              <a:ext uri="{FF2B5EF4-FFF2-40B4-BE49-F238E27FC236}">
                <a16:creationId xmlns:a16="http://schemas.microsoft.com/office/drawing/2014/main" id="{C43AB41C-8322-4AEE-9131-4FB4421FB607}"/>
              </a:ext>
            </a:extLst>
          </p:cNvPr>
          <p:cNvSpPr txBox="1"/>
          <p:nvPr/>
        </p:nvSpPr>
        <p:spPr>
          <a:xfrm>
            <a:off x="6842168" y="1421920"/>
            <a:ext cx="5029366" cy="5068848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 anchor="t">
            <a:spAutoFit/>
          </a:bodyPr>
          <a:lstStyle/>
          <a:p>
            <a:r>
              <a:rPr lang="vi-VN" sz="3000" b="1" i="1">
                <a:solidFill>
                  <a:schemeClr val="tx2"/>
                </a:solidFill>
                <a:latin typeface="Arial"/>
                <a:ea typeface="+mn-lt"/>
                <a:cs typeface="Arial"/>
              </a:rPr>
              <a:t>m: kích thước mảng </a:t>
            </a:r>
            <a:endParaRPr lang="vi-VN" sz="3000" b="1" i="1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endParaRPr lang="vi-VN" sz="3000" b="1" i="1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r>
              <a:rPr lang="vi-VN" sz="3000" b="1" i="1">
                <a:solidFill>
                  <a:schemeClr val="tx2"/>
                </a:solidFill>
                <a:latin typeface="Arial"/>
                <a:ea typeface="+mn-lt"/>
                <a:cs typeface="Arial"/>
              </a:rPr>
              <a:t>i = 0, 1, .. m-1 </a:t>
            </a:r>
            <a:endParaRPr lang="vi-VN">
              <a:solidFill>
                <a:schemeClr val="tx2"/>
              </a:solidFill>
              <a:latin typeface="Arial"/>
              <a:cs typeface="Arial"/>
            </a:endParaRPr>
          </a:p>
          <a:p>
            <a:endParaRPr lang="vi-VN" sz="3000" b="1" i="1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r>
              <a:rPr lang="vi-VN" sz="3000" b="1" i="1">
                <a:solidFill>
                  <a:schemeClr val="tx2"/>
                </a:solidFill>
                <a:latin typeface="Arial"/>
                <a:ea typeface="+mn-lt"/>
                <a:cs typeface="Arial"/>
              </a:rPr>
              <a:t>h'(k): hàm băm</a:t>
            </a:r>
            <a:endParaRPr lang="vi-VN" sz="3000" b="1" i="1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endParaRPr lang="vi-VN" sz="3000" b="1" i="1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r>
              <a:rPr lang="vi-VN" sz="3000" b="1" i="1" dirty="0">
                <a:solidFill>
                  <a:schemeClr val="tx2"/>
                </a:solidFill>
                <a:latin typeface="Arial"/>
                <a:ea typeface="+mn-lt"/>
                <a:cs typeface="Arial"/>
              </a:rPr>
              <a:t>H1(k) và h2(k): hàm </a:t>
            </a:r>
            <a:r>
              <a:rPr lang="vi-VN" sz="3000" b="1" i="1">
                <a:solidFill>
                  <a:schemeClr val="tx2"/>
                </a:solidFill>
                <a:latin typeface="Arial"/>
                <a:ea typeface="+mn-lt"/>
                <a:cs typeface="Arial"/>
              </a:rPr>
              <a:t>băm bất kỳ</a:t>
            </a:r>
            <a:endParaRPr lang="vi-VN" sz="3000" b="1" i="1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endParaRPr lang="vi-VN" sz="3000" b="1" i="1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2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06A6CC-4CD8-4E0C-8AF5-EEB71974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75" y="1702909"/>
            <a:ext cx="4410973" cy="4501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0973D-CF8C-4B22-85FD-6E3C7011783E}"/>
              </a:ext>
            </a:extLst>
          </p:cNvPr>
          <p:cNvSpPr txBox="1"/>
          <p:nvPr/>
        </p:nvSpPr>
        <p:spPr>
          <a:xfrm>
            <a:off x="1000664" y="2610928"/>
            <a:ext cx="4712897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-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Bảng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có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kích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thước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là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7</a:t>
            </a:r>
          </a:p>
          <a:p>
            <a:endParaRPr lang="vi-VN" sz="2950">
              <a:solidFill>
                <a:schemeClr val="tx2"/>
              </a:solidFill>
              <a:latin typeface="Segoe UI"/>
              <a:cs typeface="Segoe UI"/>
            </a:endParaRPr>
          </a:p>
          <a:p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-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Một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tập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giá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  </a:t>
            </a:r>
            <a:r>
              <a:rPr lang="vi-VN" sz="2950" err="1">
                <a:solidFill>
                  <a:schemeClr val="tx2"/>
                </a:solidFill>
                <a:latin typeface="Segoe UI"/>
                <a:cs typeface="Segoe UI"/>
              </a:rPr>
              <a:t>trị</a:t>
            </a:r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: </a:t>
            </a:r>
          </a:p>
          <a:p>
            <a:r>
              <a:rPr lang="vi-VN" sz="2950">
                <a:solidFill>
                  <a:schemeClr val="tx2"/>
                </a:solidFill>
                <a:latin typeface="Segoe UI"/>
                <a:cs typeface="Segoe UI"/>
              </a:rPr>
              <a:t>15, 11, 8, 4, 27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3298A033-76C0-4B6C-A499-5967B5564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354063" cy="830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480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 Phương pháp d</a:t>
            </a:r>
            <a:r>
              <a:rPr lang="vi-VN" sz="480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ò tuyến tính</a:t>
            </a:r>
            <a:endParaRPr lang="vi-VN" altLang="en-US" sz="48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9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 Bài tập </a:t>
            </a:r>
            <a:endParaRPr lang="vi-VN" altLang="en-US" sz="685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539ADC-7D92-46FE-A96B-6C17ED025DF4}"/>
              </a:ext>
            </a:extLst>
          </p:cNvPr>
          <p:cNvSpPr txBox="1"/>
          <p:nvPr/>
        </p:nvSpPr>
        <p:spPr>
          <a:xfrm>
            <a:off x="324928" y="2007079"/>
            <a:ext cx="10895161" cy="3890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Cho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tập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khóa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K = {2, 3, 7, 5, 12}</a:t>
            </a:r>
            <a:endParaRPr lang="vi-VN" b="1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h(k) =  k% 5   (k: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khóa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cần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băm)</a:t>
            </a:r>
          </a:p>
          <a:p>
            <a:pPr>
              <a:lnSpc>
                <a:spcPct val="150000"/>
              </a:lnSpc>
            </a:pPr>
            <a:endParaRPr lang="vi-VN" sz="280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800">
                <a:solidFill>
                  <a:schemeClr val="tx2"/>
                </a:solidFill>
                <a:latin typeface="Arial"/>
                <a:cs typeface="Arial"/>
              </a:rPr>
              <a:t>     </a:t>
            </a:r>
            <a:r>
              <a:rPr lang="vi-VN" sz="2800" b="1">
                <a:solidFill>
                  <a:srgbClr val="FF0000"/>
                </a:solidFill>
                <a:latin typeface="Arial"/>
                <a:cs typeface="Arial"/>
              </a:rPr>
              <a:t>Yêu </a:t>
            </a:r>
            <a:r>
              <a:rPr lang="vi-VN" sz="2800" b="1" err="1">
                <a:solidFill>
                  <a:srgbClr val="FF0000"/>
                </a:solidFill>
                <a:latin typeface="Arial"/>
                <a:cs typeface="Arial"/>
              </a:rPr>
              <a:t>cầu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: </a:t>
            </a:r>
            <a:r>
              <a:rPr lang="vi-VN" sz="28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Vẽ</a:t>
            </a:r>
            <a:r>
              <a:rPr lang="vi-VN" sz="28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hình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thực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hiện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từng</a:t>
            </a:r>
            <a:r>
              <a:rPr lang="vi-VN" sz="28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bước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việc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lưu </a:t>
            </a:r>
            <a:r>
              <a:rPr lang="vi-VN" sz="28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trữ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từng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khóa</a:t>
            </a:r>
            <a:r>
              <a:rPr lang="vi-VN" sz="28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K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,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dùng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hàm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băm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và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phương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pháp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xử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lý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nối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kết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để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xử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lý</a:t>
            </a:r>
            <a:r>
              <a:rPr lang="vi-VN" sz="2800" b="1">
                <a:solidFill>
                  <a:schemeClr val="tx2"/>
                </a:solidFill>
                <a:latin typeface="Arial"/>
                <a:cs typeface="Arial"/>
              </a:rPr>
              <a:t> xung </a:t>
            </a:r>
            <a:r>
              <a:rPr lang="vi-VN" sz="2800" b="1" err="1">
                <a:solidFill>
                  <a:schemeClr val="tx2"/>
                </a:solidFill>
                <a:latin typeface="Arial"/>
                <a:cs typeface="Arial"/>
              </a:rPr>
              <a:t>đột</a:t>
            </a:r>
            <a:endParaRPr lang="vi-VN" sz="2800" b="1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87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FE12ECF7-CC25-4827-A11C-0E8317CA8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defRPr/>
            </a:pPr>
            <a:r>
              <a:rPr lang="vi-VN" altLang="en-US" sz="6850" b="1" noProof="1">
                <a:solidFill>
                  <a:srgbClr val="FFFFFF"/>
                </a:solidFill>
                <a:latin typeface="Segoe UI"/>
                <a:ea typeface="Montserrat" panose="02000505000000020004" pitchFamily="2" charset="0"/>
                <a:cs typeface="Segoe UI"/>
              </a:rPr>
              <a:t>   Bài tập </a:t>
            </a:r>
            <a:endParaRPr lang="vi-VN" altLang="en-US" sz="685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C6ED2-2A4B-4DD4-9B38-205E5F7AC9C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43FA0-AFD7-40CF-9BAB-AA2C3E16024B}"/>
              </a:ext>
            </a:extLst>
          </p:cNvPr>
          <p:cNvSpPr txBox="1"/>
          <p:nvPr/>
        </p:nvSpPr>
        <p:spPr>
          <a:xfrm>
            <a:off x="51758" y="1273834"/>
            <a:ext cx="3979653" cy="5214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vi-VN" sz="250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* </a:t>
            </a:r>
            <a:r>
              <a:rPr lang="vi-VN" sz="2500" b="1">
                <a:solidFill>
                  <a:schemeClr val="accent1"/>
                </a:solidFill>
                <a:latin typeface="Arial"/>
                <a:cs typeface="Arial"/>
              </a:rPr>
              <a:t>Các bước xử lý:</a:t>
            </a: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-   </a:t>
            </a:r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Thao tác 1</a:t>
            </a: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: Chèn 2</a:t>
            </a:r>
            <a:endParaRPr lang="vi-VN" sz="250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        H(2) = 2 mod 5 = 2</a:t>
            </a:r>
            <a:endParaRPr lang="vi-VN" sz="250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-    </a:t>
            </a:r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Thao tác 2</a:t>
            </a: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: Chèn 3</a:t>
            </a:r>
            <a:endParaRPr lang="vi-VN" sz="250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        H(3) = 3 mod 5 = 3</a:t>
            </a:r>
            <a:endParaRPr lang="vi-VN" sz="250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-    </a:t>
            </a:r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Thao tác 3</a:t>
            </a: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: Chèn 7</a:t>
            </a:r>
            <a:endParaRPr lang="vi-VN" sz="250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        H(7) = 7 mod 5 = 2</a:t>
            </a:r>
            <a:endParaRPr lang="vi-VN" sz="250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vi-VN" sz="25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A6E15-CB44-4B3B-A43A-2BE8834BF30B}"/>
              </a:ext>
            </a:extLst>
          </p:cNvPr>
          <p:cNvSpPr txBox="1"/>
          <p:nvPr/>
        </p:nvSpPr>
        <p:spPr>
          <a:xfrm>
            <a:off x="3775494" y="2424023"/>
            <a:ext cx="4310330" cy="33624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-   </a:t>
            </a:r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Thao tác 4</a:t>
            </a: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: Chèn 5</a:t>
            </a:r>
            <a:endParaRPr lang="vi-VN" sz="2500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        H(5) = 5 mod 5 = 0</a:t>
            </a:r>
            <a:endParaRPr lang="vi-VN" sz="2500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-    </a:t>
            </a:r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Thao tác 5</a:t>
            </a: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: Chèn 12</a:t>
            </a:r>
            <a:endParaRPr lang="vi-VN" sz="2500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vi-VN" sz="2500">
                <a:solidFill>
                  <a:schemeClr val="tx2"/>
                </a:solidFill>
                <a:latin typeface="Arial"/>
                <a:cs typeface="Arial"/>
              </a:rPr>
              <a:t>           H(12) = 12 mod 5 = 2</a:t>
            </a:r>
            <a:endParaRPr lang="vi-VN" sz="2500" dirty="0">
              <a:solidFill>
                <a:schemeClr val="tx2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vi-VN" sz="2500" dirty="0">
              <a:latin typeface="Arial"/>
              <a:ea typeface="+mn-lt"/>
              <a:cs typeface="Arial"/>
            </a:endParaRPr>
          </a:p>
          <a:p>
            <a:pPr algn="l"/>
            <a:endParaRPr lang="vi-VN" sz="25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15001-C81D-499B-8358-4F9A1CB0DEA2}"/>
              </a:ext>
            </a:extLst>
          </p:cNvPr>
          <p:cNvSpPr txBox="1"/>
          <p:nvPr/>
        </p:nvSpPr>
        <p:spPr>
          <a:xfrm>
            <a:off x="8433759" y="2122099"/>
            <a:ext cx="324640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500" dirty="0">
                <a:solidFill>
                  <a:schemeClr val="tx2"/>
                </a:solidFill>
                <a:latin typeface="Arial"/>
                <a:cs typeface="Arial"/>
              </a:rPr>
              <a:t>* </a:t>
            </a:r>
            <a:r>
              <a:rPr lang="vi-VN" sz="2500" b="1">
                <a:solidFill>
                  <a:schemeClr val="accent1"/>
                </a:solidFill>
                <a:latin typeface="Arial"/>
                <a:cs typeface="Arial"/>
              </a:rPr>
              <a:t>Vẽ hình:</a:t>
            </a:r>
            <a:endParaRPr lang="vi-VN" sz="250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2767A-AC16-4DDE-A379-492219C57D27}"/>
              </a:ext>
            </a:extLst>
          </p:cNvPr>
          <p:cNvSpPr txBox="1"/>
          <p:nvPr/>
        </p:nvSpPr>
        <p:spPr>
          <a:xfrm>
            <a:off x="8634143" y="2969463"/>
            <a:ext cx="428446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43896-7BB3-4B3C-A9C0-E2B5ABC2C4D0}"/>
              </a:ext>
            </a:extLst>
          </p:cNvPr>
          <p:cNvSpPr txBox="1"/>
          <p:nvPr/>
        </p:nvSpPr>
        <p:spPr>
          <a:xfrm>
            <a:off x="8634142" y="3688330"/>
            <a:ext cx="428446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3D827-CC2F-4EEF-B8B9-E2CBD26E381B}"/>
              </a:ext>
            </a:extLst>
          </p:cNvPr>
          <p:cNvSpPr txBox="1"/>
          <p:nvPr/>
        </p:nvSpPr>
        <p:spPr>
          <a:xfrm>
            <a:off x="8634143" y="4407199"/>
            <a:ext cx="428446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30863-667F-4F31-AE25-3D1064AB94D8}"/>
              </a:ext>
            </a:extLst>
          </p:cNvPr>
          <p:cNvSpPr txBox="1"/>
          <p:nvPr/>
        </p:nvSpPr>
        <p:spPr>
          <a:xfrm>
            <a:off x="8634142" y="5111689"/>
            <a:ext cx="428446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1DA800-5B1D-4F8D-8301-61DFBA5566AA}"/>
              </a:ext>
            </a:extLst>
          </p:cNvPr>
          <p:cNvSpPr txBox="1"/>
          <p:nvPr/>
        </p:nvSpPr>
        <p:spPr>
          <a:xfrm>
            <a:off x="8634143" y="5773048"/>
            <a:ext cx="428446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7C0E6-2154-4E85-87F4-0EA49B35333B}"/>
              </a:ext>
            </a:extLst>
          </p:cNvPr>
          <p:cNvSpPr txBox="1"/>
          <p:nvPr/>
        </p:nvSpPr>
        <p:spPr>
          <a:xfrm>
            <a:off x="9554293" y="4407198"/>
            <a:ext cx="428446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1EF3A-97E3-4BF9-99DC-7F7101FD9740}"/>
              </a:ext>
            </a:extLst>
          </p:cNvPr>
          <p:cNvSpPr txBox="1"/>
          <p:nvPr/>
        </p:nvSpPr>
        <p:spPr>
          <a:xfrm>
            <a:off x="9554294" y="5111689"/>
            <a:ext cx="428446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F4B69-ED79-4894-B63C-EC08F2F1FE75}"/>
              </a:ext>
            </a:extLst>
          </p:cNvPr>
          <p:cNvSpPr txBox="1"/>
          <p:nvPr/>
        </p:nvSpPr>
        <p:spPr>
          <a:xfrm>
            <a:off x="10531954" y="4407199"/>
            <a:ext cx="428446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33DDEC-0665-4CA7-A2F2-91ADC2CBC613}"/>
              </a:ext>
            </a:extLst>
          </p:cNvPr>
          <p:cNvSpPr txBox="1"/>
          <p:nvPr/>
        </p:nvSpPr>
        <p:spPr>
          <a:xfrm>
            <a:off x="9554293" y="2969462"/>
            <a:ext cx="428446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7F5C1-4666-4E1B-9E89-3E0087EFB0B9}"/>
              </a:ext>
            </a:extLst>
          </p:cNvPr>
          <p:cNvSpPr txBox="1"/>
          <p:nvPr/>
        </p:nvSpPr>
        <p:spPr>
          <a:xfrm>
            <a:off x="11466482" y="4407199"/>
            <a:ext cx="629729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500" b="1">
                <a:solidFill>
                  <a:schemeClr val="tx2"/>
                </a:solidFill>
                <a:latin typeface="Arial"/>
                <a:cs typeface="Arial"/>
              </a:rPr>
              <a:t>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EA1FF4-2A1C-4530-A8A8-B616406659DD}"/>
              </a:ext>
            </a:extLst>
          </p:cNvPr>
          <p:cNvCxnSpPr/>
          <p:nvPr/>
        </p:nvCxnSpPr>
        <p:spPr>
          <a:xfrm flipV="1">
            <a:off x="9145078" y="3194291"/>
            <a:ext cx="396816" cy="20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7EB4D7-A6D4-4B5B-9D0E-C2EAF1C397C3}"/>
              </a:ext>
            </a:extLst>
          </p:cNvPr>
          <p:cNvCxnSpPr>
            <a:cxnSpLocks/>
          </p:cNvCxnSpPr>
          <p:nvPr/>
        </p:nvCxnSpPr>
        <p:spPr>
          <a:xfrm flipV="1">
            <a:off x="9145077" y="4632026"/>
            <a:ext cx="396816" cy="20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0C83A3-36C0-4457-B466-6EB2D8D8937E}"/>
              </a:ext>
            </a:extLst>
          </p:cNvPr>
          <p:cNvCxnSpPr>
            <a:cxnSpLocks/>
          </p:cNvCxnSpPr>
          <p:nvPr/>
        </p:nvCxnSpPr>
        <p:spPr>
          <a:xfrm flipV="1">
            <a:off x="10065229" y="4632027"/>
            <a:ext cx="396816" cy="20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03AF9D-1199-447A-BBF3-68BA6586E0CA}"/>
              </a:ext>
            </a:extLst>
          </p:cNvPr>
          <p:cNvCxnSpPr>
            <a:cxnSpLocks/>
          </p:cNvCxnSpPr>
          <p:nvPr/>
        </p:nvCxnSpPr>
        <p:spPr>
          <a:xfrm flipV="1">
            <a:off x="10999757" y="4632026"/>
            <a:ext cx="396816" cy="20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83182D-034A-4DEE-9139-467FE8693815}"/>
              </a:ext>
            </a:extLst>
          </p:cNvPr>
          <p:cNvCxnSpPr>
            <a:cxnSpLocks/>
          </p:cNvCxnSpPr>
          <p:nvPr/>
        </p:nvCxnSpPr>
        <p:spPr>
          <a:xfrm flipV="1">
            <a:off x="9145078" y="5336517"/>
            <a:ext cx="396816" cy="20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8FB0D9-48AA-4664-B647-BDA7C6989576}"/>
              </a:ext>
            </a:extLst>
          </p:cNvPr>
          <p:cNvCxnSpPr/>
          <p:nvPr/>
        </p:nvCxnSpPr>
        <p:spPr>
          <a:xfrm>
            <a:off x="4011464" y="2120841"/>
            <a:ext cx="23004" cy="458062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9CCC62-2071-433B-B70C-EA66CDA3E9F8}"/>
              </a:ext>
            </a:extLst>
          </p:cNvPr>
          <p:cNvCxnSpPr>
            <a:cxnSpLocks/>
          </p:cNvCxnSpPr>
          <p:nvPr/>
        </p:nvCxnSpPr>
        <p:spPr>
          <a:xfrm flipV="1">
            <a:off x="10007719" y="4056932"/>
            <a:ext cx="396816" cy="20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EA5375-6D05-44EA-A171-F700B31DC1F1}"/>
              </a:ext>
            </a:extLst>
          </p:cNvPr>
          <p:cNvCxnSpPr>
            <a:cxnSpLocks/>
          </p:cNvCxnSpPr>
          <p:nvPr/>
        </p:nvCxnSpPr>
        <p:spPr>
          <a:xfrm>
            <a:off x="8065879" y="2120840"/>
            <a:ext cx="23004" cy="458062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BD12A3-0E8D-4AD0-9620-3F21ACA22B12}"/>
              </a:ext>
            </a:extLst>
          </p:cNvPr>
          <p:cNvSpPr txBox="1"/>
          <p:nvPr/>
        </p:nvSpPr>
        <p:spPr>
          <a:xfrm>
            <a:off x="4591409" y="1428391"/>
            <a:ext cx="274320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300" b="1">
                <a:solidFill>
                  <a:srgbClr val="FF0000"/>
                </a:solidFill>
                <a:latin typeface="Arial"/>
                <a:cs typeface="Arial"/>
              </a:rPr>
              <a:t>H(k) = k mod 5</a:t>
            </a:r>
            <a:endParaRPr lang="vi-VN" sz="230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443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vi-VN" altLang="en-US" sz="6899" b="1" noProof="1">
                <a:solidFill>
                  <a:schemeClr val="bg1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</a:t>
            </a:r>
            <a:r>
              <a:rPr lang="en-US" altLang="en-US" sz="6899" b="1" noProof="1">
                <a:solidFill>
                  <a:schemeClr val="bg1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Nội dung training</a:t>
            </a:r>
            <a:endParaRPr lang="vi-VN" altLang="en-US" sz="6899" b="1" noProof="1">
              <a:solidFill>
                <a:schemeClr val="bg1"/>
              </a:solidFill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805" y="1717905"/>
            <a:ext cx="6854726" cy="34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170815" indent="-170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2950" noProof="1">
                <a:solidFill>
                  <a:schemeClr val="tx2"/>
                </a:solidFill>
                <a:latin typeface="Segoe UI"/>
                <a:ea typeface="Montserrat Light"/>
                <a:cs typeface="Segoe UI"/>
              </a:rPr>
              <a:t>Phần 1: </a:t>
            </a:r>
            <a:r>
              <a:rPr lang="en-US" altLang="en-US" sz="2950" noProof="1">
                <a:solidFill>
                  <a:schemeClr val="tx2"/>
                </a:solidFill>
                <a:latin typeface="Segoe UI"/>
                <a:ea typeface="Montserrat Light"/>
                <a:cs typeface="Segoe UI"/>
              </a:rPr>
              <a:t>Ôn lại kiến thức cũ</a:t>
            </a:r>
          </a:p>
          <a:p>
            <a:pPr marL="170815" indent="-170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950" noProof="1">
                <a:solidFill>
                  <a:schemeClr val="tx2"/>
                </a:solidFill>
                <a:latin typeface="Segoe UI"/>
                <a:ea typeface="Montserrat Light"/>
                <a:cs typeface="Segoe UI"/>
              </a:rPr>
              <a:t>Phần 2: </a:t>
            </a:r>
            <a:r>
              <a:rPr lang="en-US" sz="2950" noProof="1">
                <a:solidFill>
                  <a:schemeClr val="tx2"/>
                </a:solidFill>
                <a:ea typeface="Montserrat Light"/>
                <a:cs typeface="Segoe UI"/>
              </a:rPr>
              <a:t>Cây nhị phân tìm kiếm (BST)</a:t>
            </a:r>
          </a:p>
          <a:p>
            <a:pPr marL="170815" indent="-170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950" noProof="1">
                <a:solidFill>
                  <a:schemeClr val="tx2"/>
                </a:solidFill>
                <a:latin typeface="Segoe UI"/>
                <a:ea typeface="Montserrat Light"/>
                <a:cs typeface="Segoe UI"/>
              </a:rPr>
              <a:t>Phần 3: Hash Table</a:t>
            </a:r>
          </a:p>
          <a:p>
            <a:pPr marL="170815" indent="-170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950" noProof="1">
                <a:solidFill>
                  <a:schemeClr val="tx2"/>
                </a:solidFill>
                <a:latin typeface="Segoe UI"/>
                <a:ea typeface="Montserrat Light"/>
                <a:cs typeface="Segoe UI"/>
              </a:rPr>
              <a:t>Phần 4: Giải đề</a:t>
            </a:r>
            <a:endParaRPr lang="vi-VN" altLang="en-US" sz="2950" noProof="1">
              <a:solidFill>
                <a:schemeClr val="tx2"/>
              </a:solidFill>
              <a:latin typeface="Segoe UI"/>
              <a:ea typeface="Montserrat Light"/>
              <a:cs typeface="Segoe UI"/>
            </a:endParaRPr>
          </a:p>
          <a:p>
            <a:pPr marL="170815" indent="-17081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altLang="en-US" sz="2999" noProof="1">
              <a:solidFill>
                <a:schemeClr val="tx2"/>
              </a:solidFill>
              <a:latin typeface="Segoe UI" panose="020B0502040204020203" pitchFamily="34" charset="0"/>
              <a:ea typeface="Montserrat Light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09690A1-C0E4-4372-9D0C-632F56E9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67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13134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kumimoji="0" lang="en-US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384EFD-ADE3-4F68-B0B3-B00D1801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73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322301"/>
            <a:ext cx="10315820" cy="5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altLang="en-US" sz="2300" noProof="1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Cho cấu trúc dữ liệu danh sách liên kết đơn và hàm RPrint dưới đây:</a:t>
            </a:r>
            <a:endParaRPr lang="en-US" altLang="en-US" sz="23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EE2DDF-862B-4860-BB03-03F26D079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85756"/>
              </p:ext>
            </p:extLst>
          </p:nvPr>
        </p:nvGraphicFramePr>
        <p:xfrm>
          <a:off x="375173" y="2047390"/>
          <a:ext cx="10315820" cy="1381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7910">
                  <a:extLst>
                    <a:ext uri="{9D8B030D-6E8A-4147-A177-3AD203B41FA5}">
                      <a16:colId xmlns:a16="http://schemas.microsoft.com/office/drawing/2014/main" val="516818592"/>
                    </a:ext>
                  </a:extLst>
                </a:gridCol>
                <a:gridCol w="5157910">
                  <a:extLst>
                    <a:ext uri="{9D8B030D-6E8A-4147-A177-3AD203B41FA5}">
                      <a16:colId xmlns:a16="http://schemas.microsoft.com/office/drawing/2014/main" val="346552941"/>
                    </a:ext>
                  </a:extLst>
                </a:gridCol>
              </a:tblGrid>
              <a:tr h="138161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78567"/>
                  </a:ext>
                </a:extLst>
              </a:tr>
            </a:tbl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E048B84A-75DF-4D29-A4F6-C4C1B8655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3553508"/>
            <a:ext cx="10315820" cy="215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altLang="en-US" sz="2300" noProof="1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Hàm void </a:t>
            </a:r>
            <a:r>
              <a:rPr lang="vi-VN" altLang="en-US" sz="2300" noProof="1">
                <a:ln>
                  <a:solidFill>
                    <a:schemeClr val="tx2"/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RPrint(List ls)</a:t>
            </a:r>
          </a:p>
          <a:p>
            <a:pPr defTabSz="543613">
              <a:lnSpc>
                <a:spcPct val="150000"/>
              </a:lnSpc>
              <a:defRPr/>
            </a:pPr>
            <a:r>
              <a:rPr lang="vi-VN" altLang="en-US" sz="2300" noProof="1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Anh/Chị hãy viết hàm RPrint để in lên màn hình các phần tử trong danh sách ls theo thứ tự từ </a:t>
            </a:r>
            <a:r>
              <a:rPr lang="vi-VN" altLang="en-US" sz="2300" noProof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phần thử cuối đến phần tử đầu </a:t>
            </a:r>
            <a:r>
              <a:rPr lang="vi-VN" altLang="en-US" sz="2300" noProof="1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(không dùng mảng phụ hoặc danh sách phụ)</a:t>
            </a:r>
            <a:endParaRPr lang="en-US" altLang="en-US" sz="23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51B45-324E-4C89-90B5-8CDA2B86B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57" y="2200742"/>
            <a:ext cx="1866900" cy="1095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FE5FD9-3159-49DB-96BE-82C23E01E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0" y="2200742"/>
            <a:ext cx="1885950" cy="1114425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8D5990EF-736B-4D7A-A84F-942E9DE46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7145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kumimoji="0" lang="en-US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48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4.16667E-7 -0.308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6" grpId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322301"/>
            <a:ext cx="10315820" cy="5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en-US" altLang="en-US" sz="2300" noProof="1">
                <a:solidFill>
                  <a:srgbClr val="494949"/>
                </a:solidFill>
                <a:latin typeface="Segoe UI"/>
                <a:cs typeface="Segoe UI"/>
              </a:rPr>
              <a:t>Ví dụ: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90F4EF7D-8BF0-448D-8EF2-3FF7FED97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2946369"/>
            <a:ext cx="10315820" cy="5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en-US" altLang="en-US" sz="2300" noProof="1">
                <a:solidFill>
                  <a:srgbClr val="494949"/>
                </a:solidFill>
                <a:latin typeface="Segoe UI"/>
                <a:cs typeface="Segoe UI"/>
              </a:rPr>
              <a:t>Ouput: </a:t>
            </a:r>
            <a:r>
              <a:rPr lang="en-US" altLang="en-US" sz="2300" noProof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rgbClr val="494949"/>
                </a:solidFill>
                <a:latin typeface="Segoe UI"/>
                <a:cs typeface="Segoe UI"/>
              </a:rPr>
              <a:t>66 52 25 22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DCCA-A7CD-4699-8D0C-273578B94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594" y="1879569"/>
            <a:ext cx="39909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2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322301"/>
            <a:ext cx="10315820" cy="5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en-US" altLang="en-US" sz="2300" noProof="1">
                <a:solidFill>
                  <a:srgbClr val="494949"/>
                </a:solidFill>
                <a:latin typeface="Segoe UI"/>
                <a:cs typeface="Segoe UI"/>
              </a:rPr>
              <a:t>Lời giải: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60741-C7C5-405F-94B2-642EA651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220" y="2291470"/>
            <a:ext cx="46577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2479131"/>
            <a:ext cx="10315820" cy="2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altLang="en-US" sz="2300" noProof="1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Biết rằng: với mỗi chữ cái tượng trưng cho thao tác thêm chữ cái trương ứng vào Stack (ngăn xếp); với mỗi dấu * tượng trưng cho thao tác lấy nội dung một phần tử trong stack và in ra màn hình. Anh/chị hãy cho biết sau khi hoàn tất chuỗi các thao tác trên, những chữ cái nào còn trong stack và những chữ cái nào được in ra màn hình.</a:t>
            </a:r>
            <a:endParaRPr lang="en-US" altLang="en-US" sz="23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B3DAF-8AFF-448B-BFB8-87586BB0CCC4}"/>
              </a:ext>
            </a:extLst>
          </p:cNvPr>
          <p:cNvSpPr txBox="1"/>
          <p:nvPr/>
        </p:nvSpPr>
        <p:spPr>
          <a:xfrm>
            <a:off x="375173" y="1470619"/>
            <a:ext cx="103158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300" noProof="1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 </a:t>
            </a:r>
            <a:r>
              <a:rPr lang="vi-VN" altLang="en-US" sz="2300" noProof="1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Cho chuỗi các thao tác như sau:</a:t>
            </a:r>
            <a:endParaRPr lang="en-US" sz="23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13566-4869-4135-8CEC-6142289164B3}"/>
              </a:ext>
            </a:extLst>
          </p:cNvPr>
          <p:cNvSpPr txBox="1"/>
          <p:nvPr/>
        </p:nvSpPr>
        <p:spPr>
          <a:xfrm>
            <a:off x="3570350" y="1921863"/>
            <a:ext cx="3925466" cy="55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3613">
              <a:lnSpc>
                <a:spcPct val="150000"/>
              </a:lnSpc>
              <a:defRPr/>
            </a:pPr>
            <a:r>
              <a:rPr lang="vi-VN" altLang="en-US" sz="2300" b="1" noProof="1">
                <a:solidFill>
                  <a:srgbClr val="494949"/>
                </a:solidFill>
                <a:latin typeface="Segoe UI"/>
                <a:cs typeface="Segoe UI"/>
              </a:rPr>
              <a:t>RTU*I**MUN***RB***1*ON</a:t>
            </a:r>
          </a:p>
        </p:txBody>
      </p:sp>
    </p:spTree>
    <p:extLst>
      <p:ext uri="{BB962C8B-B14F-4D97-AF65-F5344CB8AC3E}">
        <p14:creationId xmlns:p14="http://schemas.microsoft.com/office/powerpoint/2010/main" val="280083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/>
      <p:bldP spid="2" grpId="1"/>
      <p:bldP spid="10" grpId="0"/>
      <p:bldP spid="1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322301"/>
            <a:ext cx="10315820" cy="5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en-US" altLang="en-US" sz="2300" noProof="1">
                <a:solidFill>
                  <a:srgbClr val="494949"/>
                </a:solidFill>
                <a:latin typeface="Segoe UI"/>
                <a:cs typeface="Segoe UI"/>
              </a:rPr>
              <a:t>Lời giải: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DACB6762-8135-47AA-BFD2-2449A4764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2772479"/>
            <a:ext cx="10315820" cy="5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en-US" altLang="en-US" sz="2300" noProof="1">
                <a:solidFill>
                  <a:srgbClr val="494949"/>
                </a:solidFill>
                <a:latin typeface="Segoe UI"/>
                <a:cs typeface="Segoe UI"/>
              </a:rPr>
              <a:t>	Màn Hình: </a:t>
            </a:r>
            <a:r>
              <a:rPr lang="pt-BR" altLang="en-US" sz="2300" noProof="1">
                <a:ln>
                  <a:solidFill>
                    <a:sysClr val="windowText" lastClr="000000"/>
                  </a:solidFill>
                </a:ln>
                <a:solidFill>
                  <a:srgbClr val="494949"/>
                </a:solidFill>
                <a:latin typeface="Segoe UI"/>
                <a:cs typeface="Segoe UI"/>
              </a:rPr>
              <a:t>U I T N U M B R R 1</a:t>
            </a:r>
            <a:endParaRPr lang="en-US" altLang="en-US" sz="2300" noProof="1">
              <a:ln>
                <a:solidFill>
                  <a:sysClr val="windowText" lastClr="000000"/>
                </a:solidFill>
              </a:ln>
              <a:solidFill>
                <a:srgbClr val="494949"/>
              </a:solidFill>
              <a:latin typeface="Segoe UI"/>
              <a:cs typeface="Segoe UI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AF15405-D075-47CE-BBEF-43DA84E7B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2047390"/>
            <a:ext cx="10315820" cy="5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en-US" altLang="en-US" sz="2300" noProof="1">
                <a:solidFill>
                  <a:srgbClr val="494949"/>
                </a:solidFill>
                <a:latin typeface="Segoe UI"/>
                <a:cs typeface="Segoe UI"/>
              </a:rPr>
              <a:t>	Stack: </a:t>
            </a:r>
            <a:r>
              <a:rPr lang="pt-BR" altLang="en-US" sz="2300" noProof="1">
                <a:ln>
                  <a:solidFill>
                    <a:sysClr val="windowText" lastClr="000000"/>
                  </a:solidFill>
                </a:ln>
                <a:solidFill>
                  <a:srgbClr val="494949"/>
                </a:solidFill>
                <a:latin typeface="Segoe UI"/>
                <a:cs typeface="Segoe UI"/>
              </a:rPr>
              <a:t>O N</a:t>
            </a:r>
            <a:endParaRPr lang="en-US" altLang="en-US" sz="2300" noProof="1">
              <a:ln>
                <a:solidFill>
                  <a:sysClr val="windowText" lastClr="000000"/>
                </a:solidFill>
              </a:ln>
              <a:solidFill>
                <a:srgbClr val="494949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62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453342" cy="334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Cho dãy số như sau : {93, 11, 97, 65, 27, 70, 13, 83, 54, 10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0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} 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Anh/chị hãy thực hiện : 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  <a:p>
            <a:pPr defTabSz="543613">
              <a:lnSpc>
                <a:spcPct val="150000"/>
              </a:lnSpc>
              <a:defRPr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a.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Xây dựng cây nhị phân tìm kiếm từ dãy số trên lần lượt từ trái sang phải. 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b.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Xoá lần lượt theo thứ tự các nút {54, 11, 93}. </a:t>
            </a:r>
            <a:r>
              <a:rPr lang="vi-VN" sz="2400" strike="sngStrike">
                <a:solidFill>
                  <a:schemeClr val="tx2">
                    <a:lumMod val="50000"/>
                  </a:schemeClr>
                </a:solidFill>
              </a:rPr>
              <a:t>Khi xoá 1 nút, cân bằng cây khi xảy ra mất cân bằng, cho biết nút bị mất cân bằng, loại mất cân bằng. </a:t>
            </a:r>
            <a:endParaRPr lang="en-US" sz="2400" strike="sngStrike">
              <a:solidFill>
                <a:schemeClr val="tx2">
                  <a:lumMod val="50000"/>
                </a:schemeClr>
              </a:solidFill>
            </a:endParaRPr>
          </a:p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c. Viết hàm đếm số nút trên cây chỉ có duy nhất 1 nút con phải.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40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453342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Cho dãy số như sau : {93, 11, 97, 65, 27, 70, 13, 83, 54, 10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0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}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Xây dựng cây nhị phân tìm kiếm từ dãy số trên lần lượt từ trái sang phải. 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72A6E-71BB-4B92-B6C9-43E536FBE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4" y="2308514"/>
            <a:ext cx="10246645" cy="44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453342" cy="5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Xoá lần lượt theo thứ tự các nút {</a:t>
            </a:r>
            <a:r>
              <a:rPr lang="vi-VN" sz="2400" b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11, 93}.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D3384-4A15-44D5-B4E8-B20CB3FA7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3" y="1664264"/>
            <a:ext cx="10453342" cy="46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9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453342" cy="5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Xoá lần lượt theo thứ tự các nút {54, </a:t>
            </a:r>
            <a:r>
              <a:rPr lang="vi-VN" sz="2400" b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11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93}.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25959-7291-4745-B2AD-04A8EF213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3" y="1732010"/>
            <a:ext cx="10453342" cy="3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13134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Ôn lại kiến thức cũ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384EFD-ADE3-4F68-B0B3-B00D1801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A128D0DE-1927-4DAB-84A9-F6E59B41D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792" y="3241506"/>
            <a:ext cx="5583305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2999" b="0" i="0" u="none" strike="noStrike" kern="1200" cap="none" spc="0" normalizeH="0" baseline="0" noProof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(Review)</a:t>
            </a:r>
            <a:endParaRPr kumimoji="0" lang="vi-VN" altLang="en-US" sz="2999" b="0" i="0" u="none" strike="noStrike" kern="1200" cap="none" spc="0" normalizeH="0" baseline="0" noProof="1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Segoe UI" panose="020B0502040204020203" pitchFamily="34" charset="0"/>
              <a:ea typeface="Montserrat Ligh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453342" cy="5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Xoá lần lượt theo thứ tự các nút {54, </a:t>
            </a:r>
            <a:r>
              <a:rPr lang="vi-VN" sz="2400">
                <a:ln>
                  <a:solidFill>
                    <a:schemeClr val="tx2"/>
                  </a:solidFill>
                </a:ln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 b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93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}.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AB57B-C12D-41A6-91D4-BD7EA8870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2" y="1732010"/>
            <a:ext cx="10453341" cy="30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453342" cy="5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Viết hàm đếm số nút trên cây chỉ có duy nhất 1 nút con phải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0CB3D1-7F4F-445D-87BD-424D458C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23" y="1933438"/>
            <a:ext cx="9673992" cy="29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390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Cho tập khoá K = {12, 44, 13, 88, 23, 94, 11, 39, 20,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 và hàm băm: H(key) = (2*key+5)%11 (key là khoá cần băm) 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  <a:p>
            <a:pPr defTabSz="543613">
              <a:lnSpc>
                <a:spcPct val="150000"/>
              </a:lnSpc>
              <a:defRPr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Anh/chị hãy thực hiện: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  <a:p>
            <a:pPr defTabSz="543613">
              <a:lnSpc>
                <a:spcPct val="150000"/>
              </a:lnSpc>
              <a:defRPr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a. Vẽ hình từng bước việc lưu trữ từng khoá trong K và bảng băm có kích thước M=11, dùng hàm băm H và phương pháp nối trực tiếp để xử lý xung đột. </a:t>
            </a:r>
            <a:endParaRPr lang="en-US" sz="2400">
              <a:solidFill>
                <a:schemeClr val="tx2">
                  <a:lumMod val="50000"/>
                </a:schemeClr>
              </a:solidFill>
            </a:endParaRPr>
          </a:p>
          <a:p>
            <a:pPr defTabSz="543613">
              <a:lnSpc>
                <a:spcPct val="150000"/>
              </a:lnSpc>
              <a:defRPr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b. Định nghĩa cấu trúc dữ liệu cho bảng băm ở câu a.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215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44, 13, 88, 23, 94, 11, 39, 20,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12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7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9CFCC-89FE-4067-992C-59DF43BA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2538412"/>
            <a:ext cx="11953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13, 88, 23, 94, 11, 39, 20,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44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5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975E5-140B-4896-9982-624C0369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581275"/>
            <a:ext cx="119634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>
                <a:solidFill>
                  <a:schemeClr val="tx2"/>
                </a:solidFill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88, 23, 94, 11, 39, 20,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13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13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9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BC8812-E7CC-427B-8F75-254F347C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2576512"/>
            <a:ext cx="120110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>
                <a:solidFill>
                  <a:schemeClr val="tx2"/>
                </a:solidFill>
              </a:rPr>
              <a:t>44,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 13,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88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23, 94, 11, 39, 20,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88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88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5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64823-23D2-44B6-BB39-E8FB5110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2687591"/>
            <a:ext cx="11991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7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>
                <a:solidFill>
                  <a:schemeClr val="tx2"/>
                </a:solidFill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13, 88,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94, 11, 39, 20,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23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23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7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362F9-B6D0-471E-86F2-C8A3310A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2886044"/>
            <a:ext cx="118586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2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>
                <a:solidFill>
                  <a:schemeClr val="tx2"/>
                </a:solidFill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13, 88, 23,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11, 39, 20,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94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94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6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35886-C771-4738-9CC1-8F09B39C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886044"/>
            <a:ext cx="119062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>
                <a:solidFill>
                  <a:schemeClr val="tx2"/>
                </a:solidFill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13, 88, 23, 94,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39, 20,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11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5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3A8F5-57C7-47BC-BFDF-181685C6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886044"/>
            <a:ext cx="11915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</a:t>
            </a: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Ôn lại kiến thức cũ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E390E99C-5B1A-4127-B1DF-68F4DDF82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7" y="1403273"/>
            <a:ext cx="6852383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Tính độ phức tạp (ĐPT) thuật toán</a:t>
            </a:r>
          </a:p>
        </p:txBody>
      </p:sp>
      <p:sp>
        <p:nvSpPr>
          <p:cNvPr id="2" name="AutoShape 4" descr="Káº¿t quáº£ hÃ¬nh áº£nh cho selection sort gif">
            <a:extLst>
              <a:ext uri="{FF2B5EF4-FFF2-40B4-BE49-F238E27FC236}">
                <a16:creationId xmlns:a16="http://schemas.microsoft.com/office/drawing/2014/main" id="{B44A9898-4D82-40AA-AB92-5A9510C9CD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0EE272-5AB6-414B-BA0B-6962146C5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857643"/>
              </p:ext>
            </p:extLst>
          </p:nvPr>
        </p:nvGraphicFramePr>
        <p:xfrm>
          <a:off x="487681" y="2270163"/>
          <a:ext cx="11216637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879">
                  <a:extLst>
                    <a:ext uri="{9D8B030D-6E8A-4147-A177-3AD203B41FA5}">
                      <a16:colId xmlns:a16="http://schemas.microsoft.com/office/drawing/2014/main" val="235003170"/>
                    </a:ext>
                  </a:extLst>
                </a:gridCol>
                <a:gridCol w="3738879">
                  <a:extLst>
                    <a:ext uri="{9D8B030D-6E8A-4147-A177-3AD203B41FA5}">
                      <a16:colId xmlns:a16="http://schemas.microsoft.com/office/drawing/2014/main" val="275194"/>
                    </a:ext>
                  </a:extLst>
                </a:gridCol>
                <a:gridCol w="3738879">
                  <a:extLst>
                    <a:ext uri="{9D8B030D-6E8A-4147-A177-3AD203B41FA5}">
                      <a16:colId xmlns:a16="http://schemas.microsoft.com/office/drawing/2014/main" val="1822867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O(1)</a:t>
                      </a:r>
                      <a:endParaRPr lang="en-US">
                        <a:latin typeface="Ser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</a:t>
                      </a:r>
                      <a:r>
                        <a:rPr lang="en-US" err="1"/>
                        <a:t>logN</a:t>
                      </a:r>
                      <a:r>
                        <a:rPr lang="en-US"/>
                        <a:t>)</a:t>
                      </a:r>
                      <a:endParaRPr lang="en-US">
                        <a:latin typeface="Ser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O(N)</a:t>
                      </a:r>
                      <a:endParaRPr lang="en-US">
                        <a:latin typeface="Sergoe 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15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Các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phép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tính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toán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,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phép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so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sánh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Các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câu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lệnh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b="1">
                          <a:solidFill>
                            <a:schemeClr val="tx2"/>
                          </a:solidFill>
                          <a:latin typeface="Sergoe UI"/>
                        </a:rPr>
                        <a:t>IF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Các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lệnh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return.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Các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hàm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của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b="1">
                          <a:solidFill>
                            <a:schemeClr val="tx2"/>
                          </a:solidFill>
                          <a:latin typeface="Sergoe UI"/>
                        </a:rPr>
                        <a:t>STACK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tx2"/>
                          </a:solidFill>
                          <a:latin typeface="Sergoe UI"/>
                        </a:rPr>
                        <a:t>và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sz="2000" b="1">
                          <a:solidFill>
                            <a:schemeClr val="tx2"/>
                          </a:solidFill>
                          <a:latin typeface="Sergoe UI"/>
                        </a:rPr>
                        <a:t>QUEUE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Các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cấu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trúc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,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thuật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toán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Sergoe UI"/>
                        </a:rPr>
                        <a:t>NHỊ PHÂN 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(chia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làm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đôi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) : quick Sort, heap Sort, BST,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Duyệt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(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Sergoe UI"/>
                        </a:rPr>
                        <a:t>FOR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hoặc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Sergoe UI"/>
                        </a:rPr>
                        <a:t>WHILE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)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các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phần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tử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trên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mảng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Các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thao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tác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chèn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và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tìm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kiếm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err="1">
                          <a:solidFill>
                            <a:schemeClr val="tx2"/>
                          </a:solidFill>
                          <a:latin typeface="Sergoe UI"/>
                        </a:rPr>
                        <a:t>trên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b="1" err="1">
                          <a:solidFill>
                            <a:schemeClr val="tx2"/>
                          </a:solidFill>
                          <a:latin typeface="Sergoe UI"/>
                        </a:rPr>
                        <a:t>danh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b="1" err="1">
                          <a:solidFill>
                            <a:schemeClr val="tx2"/>
                          </a:solidFill>
                          <a:latin typeface="Sergoe UI"/>
                        </a:rPr>
                        <a:t>sách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b="1" err="1">
                          <a:solidFill>
                            <a:schemeClr val="tx2"/>
                          </a:solidFill>
                          <a:latin typeface="Sergoe UI"/>
                        </a:rPr>
                        <a:t>liên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Sergoe UI"/>
                        </a:rPr>
                        <a:t> </a:t>
                      </a:r>
                      <a:r>
                        <a:rPr lang="en-US" b="1" err="1">
                          <a:solidFill>
                            <a:schemeClr val="tx2"/>
                          </a:solidFill>
                          <a:latin typeface="Sergoe UI"/>
                        </a:rPr>
                        <a:t>kết</a:t>
                      </a:r>
                      <a:r>
                        <a:rPr lang="en-US">
                          <a:solidFill>
                            <a:schemeClr val="tx2"/>
                          </a:solidFill>
                          <a:latin typeface="Sergoe UI"/>
                        </a:rPr>
                        <a:t> (linked list)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0836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B13EEB0-D8BA-46EB-B2A2-106BD842C45C}"/>
              </a:ext>
            </a:extLst>
          </p:cNvPr>
          <p:cNvGrpSpPr/>
          <p:nvPr/>
        </p:nvGrpSpPr>
        <p:grpSpPr>
          <a:xfrm>
            <a:off x="487681" y="4771264"/>
            <a:ext cx="9108653" cy="1526843"/>
            <a:chOff x="1161290" y="4716863"/>
            <a:chExt cx="9108653" cy="15268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721BA5-7A4E-4070-B24F-4AB7609AE85D}"/>
                </a:ext>
              </a:extLst>
            </p:cNvPr>
            <p:cNvSpPr/>
            <p:nvPr/>
          </p:nvSpPr>
          <p:spPr>
            <a:xfrm>
              <a:off x="1161290" y="5249452"/>
              <a:ext cx="77868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Tốc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độ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thuật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toán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	         :</a:t>
              </a:r>
              <a:r>
                <a:rPr lang="en-US" sz="2000" b="1">
                  <a:solidFill>
                    <a:schemeClr val="tx2"/>
                  </a:solidFill>
                  <a:latin typeface="Sergoe UI"/>
                </a:rPr>
                <a:t> 	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ĐPT(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thao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tác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1) </a:t>
              </a:r>
              <a:r>
                <a:rPr lang="en-US" sz="2000">
                  <a:solidFill>
                    <a:schemeClr val="tx2"/>
                  </a:solidFill>
                  <a:latin typeface="Sergoe UI"/>
                </a:rPr>
                <a:t>+ 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ĐPT(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thao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tác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2) </a:t>
              </a:r>
              <a:r>
                <a:rPr lang="en-US" sz="2000">
                  <a:solidFill>
                    <a:schemeClr val="tx2"/>
                  </a:solidFill>
                  <a:latin typeface="Sergoe UI"/>
                </a:rPr>
                <a:t>+ 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7D43F2-8F1A-4412-92DE-D777FA747F4C}"/>
                </a:ext>
              </a:extLst>
            </p:cNvPr>
            <p:cNvSpPr/>
            <p:nvPr/>
          </p:nvSpPr>
          <p:spPr>
            <a:xfrm>
              <a:off x="1161290" y="5782041"/>
              <a:ext cx="84465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Bộ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nhớ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sử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dụng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                   : 	</a:t>
              </a:r>
              <a:r>
                <a:rPr lang="en-US" sz="2000" b="1">
                  <a:solidFill>
                    <a:schemeClr val="tx2"/>
                  </a:solidFill>
                  <a:latin typeface="Sergoe UI"/>
                </a:rPr>
                <a:t>max( 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ĐPT(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thao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tác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1)  </a:t>
              </a:r>
              <a:r>
                <a:rPr lang="en-US" sz="2000" b="1">
                  <a:solidFill>
                    <a:schemeClr val="tx2"/>
                  </a:solidFill>
                  <a:latin typeface="Sergoe UI"/>
                </a:rPr>
                <a:t>,</a:t>
              </a:r>
              <a:r>
                <a:rPr lang="en-US" sz="2000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ĐPT(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thao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tác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2)</a:t>
              </a:r>
              <a:r>
                <a:rPr lang="en-US" sz="2000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000" b="1">
                  <a:solidFill>
                    <a:schemeClr val="tx2"/>
                  </a:solidFill>
                  <a:latin typeface="Sergoe UI"/>
                </a:rPr>
                <a:t>,</a:t>
              </a:r>
              <a:r>
                <a:rPr lang="en-US" sz="2000">
                  <a:solidFill>
                    <a:schemeClr val="tx2"/>
                  </a:solidFill>
                  <a:latin typeface="Sergoe UI"/>
                </a:rPr>
                <a:t> … </a:t>
              </a:r>
              <a:r>
                <a:rPr lang="en-US" sz="2000" b="1">
                  <a:solidFill>
                    <a:schemeClr val="tx2"/>
                  </a:solidFill>
                  <a:latin typeface="Sergoe UI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A84D0F-97EC-4685-8446-1DB9DDBE89C9}"/>
                </a:ext>
              </a:extLst>
            </p:cNvPr>
            <p:cNvSpPr/>
            <p:nvPr/>
          </p:nvSpPr>
          <p:spPr>
            <a:xfrm>
              <a:off x="1161290" y="4716863"/>
              <a:ext cx="9108653" cy="46166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Các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thao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tác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lồng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vào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400" b="1" err="1">
                  <a:solidFill>
                    <a:schemeClr val="tx2"/>
                  </a:solidFill>
                  <a:latin typeface="Sergoe UI"/>
                </a:rPr>
                <a:t>nhau</a:t>
              </a:r>
              <a:r>
                <a:rPr lang="en-US" sz="2400" b="1">
                  <a:solidFill>
                    <a:schemeClr val="tx2"/>
                  </a:solidFill>
                  <a:latin typeface="Sergoe UI"/>
                </a:rPr>
                <a:t>:</a:t>
              </a:r>
              <a:r>
                <a:rPr lang="en-US" sz="2000" b="1">
                  <a:solidFill>
                    <a:schemeClr val="tx2"/>
                  </a:solidFill>
                  <a:latin typeface="Sergoe UI"/>
                </a:rPr>
                <a:t>	</a:t>
              </a:r>
              <a:r>
                <a:rPr lang="en-US" sz="2000">
                  <a:solidFill>
                    <a:schemeClr val="tx2"/>
                  </a:solidFill>
                  <a:latin typeface="Sergoe UI"/>
                </a:rPr>
                <a:t>ĐPT = 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ĐPT(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thao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tác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1) </a:t>
              </a:r>
              <a:r>
                <a:rPr lang="en-US" sz="2000" b="1" i="1">
                  <a:solidFill>
                    <a:schemeClr val="tx2"/>
                  </a:solidFill>
                  <a:latin typeface="Sergoe UI"/>
                </a:rPr>
                <a:t>*</a:t>
              </a:r>
              <a:r>
                <a:rPr lang="en-US" sz="2000">
                  <a:solidFill>
                    <a:schemeClr val="tx2"/>
                  </a:solidFill>
                  <a:latin typeface="Sergoe UI"/>
                </a:rPr>
                <a:t> 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ĐPT(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thao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</a:t>
              </a:r>
              <a:r>
                <a:rPr lang="en-US" sz="2000" i="1" err="1">
                  <a:solidFill>
                    <a:schemeClr val="tx2"/>
                  </a:solidFill>
                  <a:latin typeface="Sergoe UI"/>
                </a:rPr>
                <a:t>tác</a:t>
              </a:r>
              <a:r>
                <a:rPr lang="en-US" sz="2000" i="1">
                  <a:solidFill>
                    <a:schemeClr val="tx2"/>
                  </a:solidFill>
                  <a:latin typeface="Sergoe UI"/>
                </a:rPr>
                <a:t> 2) </a:t>
              </a:r>
              <a:r>
                <a:rPr lang="en-US" sz="2000" b="1" i="1">
                  <a:solidFill>
                    <a:schemeClr val="tx2"/>
                  </a:solidFill>
                  <a:latin typeface="Sergoe UI"/>
                </a:rPr>
                <a:t>*</a:t>
              </a:r>
              <a:r>
                <a:rPr lang="en-US" sz="2000">
                  <a:solidFill>
                    <a:schemeClr val="tx2"/>
                  </a:solidFill>
                  <a:latin typeface="Sergoe UI"/>
                </a:rPr>
                <a:t> 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77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>
                <a:solidFill>
                  <a:schemeClr val="tx2"/>
                </a:solidFill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13, 88, 23, 94, 11,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39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20,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39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39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6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6BBC22-BF9F-4FC6-BCED-765713B3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886044"/>
            <a:ext cx="119443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>
                <a:solidFill>
                  <a:schemeClr val="tx2"/>
                </a:solidFill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13, 88, 23, 94, 11, 39,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16,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20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20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1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B3261E-3A3E-416B-A7EB-3B5B5E45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2886044"/>
            <a:ext cx="120110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>
                <a:solidFill>
                  <a:schemeClr val="tx2"/>
                </a:solidFill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13, 88, 23, 94, 11, 39, 20,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16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16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4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B6E660-BC6A-457E-A4BB-F1A2FEB81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2886044"/>
            <a:ext cx="12011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154480"/>
            <a:ext cx="10315820" cy="11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K = {</a:t>
            </a:r>
            <a:r>
              <a:rPr lang="vi-VN" sz="2400">
                <a:solidFill>
                  <a:schemeClr val="tx2"/>
                </a:solidFill>
              </a:rPr>
              <a:t>12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vi-VN" sz="2400">
                <a:solidFill>
                  <a:schemeClr val="tx2"/>
                </a:solidFill>
              </a:rPr>
              <a:t>44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, 13, 88, 23, 94, 11, 39, 20, 16, </a:t>
            </a:r>
            <a:r>
              <a:rPr lang="vi-VN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}</a:t>
            </a:r>
          </a:p>
          <a:p>
            <a:pPr algn="ctr" defTabSz="543613">
              <a:lnSpc>
                <a:spcPct val="150000"/>
              </a:lnSpc>
              <a:defRPr/>
            </a:pP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H(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 = (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5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+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%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vi-VN" sz="240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</a:rPr>
              <a:t> = 4</a:t>
            </a:r>
            <a:endParaRPr lang="en-US" altLang="en-US" sz="2400" noProof="1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F5F99F-B283-41DE-B6BF-EB2A2CE05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6044"/>
            <a:ext cx="12192000" cy="31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5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lang="en-US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Giải đề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E3F53C4-7166-4301-9853-53A6C964A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73" y="1322301"/>
            <a:ext cx="10315820" cy="49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543613">
              <a:lnSpc>
                <a:spcPct val="150000"/>
              </a:lnSpc>
              <a:defRPr/>
            </a:pPr>
            <a:r>
              <a:rPr lang="vi-VN" sz="2000">
                <a:solidFill>
                  <a:schemeClr val="tx2">
                    <a:lumMod val="50000"/>
                  </a:schemeClr>
                </a:solidFill>
              </a:rPr>
              <a:t>Định nghĩa cấu trúc dữ liệu cho bảng băm ở câu a.</a:t>
            </a:r>
            <a:endParaRPr lang="en-US" altLang="en-US" sz="2300" noProof="1">
              <a:solidFill>
                <a:srgbClr val="494949"/>
              </a:solidFill>
              <a:latin typeface="Segoe UI"/>
              <a:cs typeface="Segoe UI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4479C6-C416-4807-8651-8BF2281E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33" y="1986796"/>
            <a:ext cx="4023447" cy="43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9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kumimoji="0" lang="en-US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Hỏi &amp; Đáp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pic>
        <p:nvPicPr>
          <p:cNvPr id="2050" name="Picture 2" descr="HÃ¬nh áº£nh cÃ³ liÃªn quan">
            <a:extLst>
              <a:ext uri="{FF2B5EF4-FFF2-40B4-BE49-F238E27FC236}">
                <a16:creationId xmlns:a16="http://schemas.microsoft.com/office/drawing/2014/main" id="{36513A8D-C7DF-4B0D-A794-8EA537A341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33" y="2305662"/>
            <a:ext cx="2721134" cy="23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3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3401" y="109769"/>
            <a:ext cx="412350" cy="522816"/>
          </a:xfrm>
        </p:spPr>
        <p:txBody>
          <a:bodyPr/>
          <a:lstStyle/>
          <a:p>
            <a:pPr defTabSz="543613"/>
            <a:fld id="{C9468CE9-3F3D-1446-A027-4B4CDD3883B0}" type="slidenum"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defTabSz="543613"/>
              <a:t>56</a:t>
            </a:fld>
            <a:endParaRPr 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AutoShape 98"/>
          <p:cNvSpPr>
            <a:spLocks/>
          </p:cNvSpPr>
          <p:nvPr/>
        </p:nvSpPr>
        <p:spPr bwMode="auto">
          <a:xfrm>
            <a:off x="1146259" y="5288949"/>
            <a:ext cx="226087" cy="321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647"/>
                </a:moveTo>
                <a:cubicBezTo>
                  <a:pt x="21599" y="8410"/>
                  <a:pt x="21443" y="9124"/>
                  <a:pt x="21132" y="9804"/>
                </a:cubicBezTo>
                <a:cubicBezTo>
                  <a:pt x="20820" y="10488"/>
                  <a:pt x="20404" y="11134"/>
                  <a:pt x="19880" y="11747"/>
                </a:cubicBezTo>
                <a:lnTo>
                  <a:pt x="12619" y="20679"/>
                </a:lnTo>
                <a:cubicBezTo>
                  <a:pt x="12095" y="21292"/>
                  <a:pt x="11491" y="21599"/>
                  <a:pt x="10804" y="21599"/>
                </a:cubicBezTo>
                <a:cubicBezTo>
                  <a:pt x="10112" y="21599"/>
                  <a:pt x="9520" y="21292"/>
                  <a:pt x="9024" y="20679"/>
                </a:cubicBezTo>
                <a:lnTo>
                  <a:pt x="1727" y="11718"/>
                </a:lnTo>
                <a:cubicBezTo>
                  <a:pt x="1203" y="11106"/>
                  <a:pt x="783" y="10462"/>
                  <a:pt x="472" y="9782"/>
                </a:cubicBezTo>
                <a:cubicBezTo>
                  <a:pt x="156" y="9110"/>
                  <a:pt x="0" y="8398"/>
                  <a:pt x="0" y="7647"/>
                </a:cubicBezTo>
                <a:cubicBezTo>
                  <a:pt x="0" y="6594"/>
                  <a:pt x="279" y="5601"/>
                  <a:pt x="843" y="4669"/>
                </a:cubicBezTo>
                <a:cubicBezTo>
                  <a:pt x="1403" y="3737"/>
                  <a:pt x="2179" y="2921"/>
                  <a:pt x="3164" y="2227"/>
                </a:cubicBezTo>
                <a:cubicBezTo>
                  <a:pt x="4143" y="1538"/>
                  <a:pt x="5296" y="990"/>
                  <a:pt x="6615" y="595"/>
                </a:cubicBezTo>
                <a:cubicBezTo>
                  <a:pt x="7936" y="197"/>
                  <a:pt x="9344" y="0"/>
                  <a:pt x="10819" y="0"/>
                </a:cubicBezTo>
                <a:cubicBezTo>
                  <a:pt x="12315" y="0"/>
                  <a:pt x="13719" y="197"/>
                  <a:pt x="15023" y="595"/>
                </a:cubicBezTo>
                <a:cubicBezTo>
                  <a:pt x="16335" y="993"/>
                  <a:pt x="17475" y="1538"/>
                  <a:pt x="18451" y="2227"/>
                </a:cubicBezTo>
                <a:cubicBezTo>
                  <a:pt x="19427" y="2921"/>
                  <a:pt x="20200" y="3737"/>
                  <a:pt x="20756" y="4669"/>
                </a:cubicBezTo>
                <a:cubicBezTo>
                  <a:pt x="21320" y="5603"/>
                  <a:pt x="21599" y="6594"/>
                  <a:pt x="21599" y="7647"/>
                </a:cubicBezTo>
                <a:moveTo>
                  <a:pt x="10819" y="11408"/>
                </a:moveTo>
                <a:cubicBezTo>
                  <a:pt x="11547" y="11408"/>
                  <a:pt x="12240" y="11309"/>
                  <a:pt x="12900" y="11114"/>
                </a:cubicBezTo>
                <a:cubicBezTo>
                  <a:pt x="13556" y="10922"/>
                  <a:pt x="14127" y="10651"/>
                  <a:pt x="14612" y="10310"/>
                </a:cubicBezTo>
                <a:cubicBezTo>
                  <a:pt x="15096" y="9968"/>
                  <a:pt x="15476" y="9564"/>
                  <a:pt x="15748" y="9107"/>
                </a:cubicBezTo>
                <a:cubicBezTo>
                  <a:pt x="16028" y="8650"/>
                  <a:pt x="16164" y="8158"/>
                  <a:pt x="16164" y="7645"/>
                </a:cubicBezTo>
                <a:cubicBezTo>
                  <a:pt x="16164" y="7131"/>
                  <a:pt x="16028" y="6642"/>
                  <a:pt x="15748" y="6176"/>
                </a:cubicBezTo>
                <a:cubicBezTo>
                  <a:pt x="15476" y="5713"/>
                  <a:pt x="15096" y="5304"/>
                  <a:pt x="14612" y="4951"/>
                </a:cubicBezTo>
                <a:cubicBezTo>
                  <a:pt x="14128" y="4604"/>
                  <a:pt x="13564" y="4327"/>
                  <a:pt x="12908" y="4135"/>
                </a:cubicBezTo>
                <a:cubicBezTo>
                  <a:pt x="12256" y="3943"/>
                  <a:pt x="11564" y="3842"/>
                  <a:pt x="10820" y="3842"/>
                </a:cubicBezTo>
                <a:cubicBezTo>
                  <a:pt x="10068" y="3842"/>
                  <a:pt x="9376" y="3940"/>
                  <a:pt x="8736" y="4135"/>
                </a:cubicBezTo>
                <a:cubicBezTo>
                  <a:pt x="8092" y="4327"/>
                  <a:pt x="7528" y="4604"/>
                  <a:pt x="7032" y="4951"/>
                </a:cubicBezTo>
                <a:cubicBezTo>
                  <a:pt x="6532" y="5304"/>
                  <a:pt x="6148" y="5713"/>
                  <a:pt x="5872" y="6171"/>
                </a:cubicBezTo>
                <a:cubicBezTo>
                  <a:pt x="5596" y="6628"/>
                  <a:pt x="5460" y="7119"/>
                  <a:pt x="5460" y="7642"/>
                </a:cubicBezTo>
                <a:cubicBezTo>
                  <a:pt x="5460" y="8155"/>
                  <a:pt x="5596" y="8644"/>
                  <a:pt x="5872" y="9104"/>
                </a:cubicBezTo>
                <a:cubicBezTo>
                  <a:pt x="6148" y="9561"/>
                  <a:pt x="6532" y="9965"/>
                  <a:pt x="7032" y="10307"/>
                </a:cubicBezTo>
                <a:cubicBezTo>
                  <a:pt x="7528" y="10648"/>
                  <a:pt x="8092" y="10919"/>
                  <a:pt x="8736" y="11111"/>
                </a:cubicBezTo>
                <a:cubicBezTo>
                  <a:pt x="9376" y="11309"/>
                  <a:pt x="10068" y="11408"/>
                  <a:pt x="10819" y="114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defTabSz="171230"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egoe UI" panose="020B0502040204020203" pitchFamily="34" charset="0"/>
              <a:cs typeface="Segoe UI" panose="020B0502040204020203" pitchFamily="34" charset="0"/>
              <a:sym typeface="Gill San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71257" y="5251438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3613"/>
            <a:r>
              <a:rPr lang="en-US" sz="1600" noProof="1">
                <a:solidFill>
                  <a:srgbClr val="1F98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học tập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71257" y="5566955"/>
            <a:ext cx="2133600" cy="691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543613">
              <a:lnSpc>
                <a:spcPct val="120000"/>
              </a:lnSpc>
            </a:pPr>
            <a:r>
              <a:rPr lang="vi-VN" sz="10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Khoa Công Nghệ Phần Mềm</a:t>
            </a:r>
          </a:p>
          <a:p>
            <a:pPr defTabSz="543613">
              <a:lnSpc>
                <a:spcPct val="120000"/>
              </a:lnSpc>
            </a:pPr>
            <a:r>
              <a:rPr lang="vi-VN" sz="10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Trường ĐH Công Nghệ Thông Tin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92625" y="5216806"/>
            <a:ext cx="155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3613"/>
            <a:r>
              <a:rPr lang="en-US" sz="1600">
                <a:solidFill>
                  <a:srgbClr val="27A5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Phone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92625" y="5532323"/>
            <a:ext cx="1557030" cy="691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543613">
              <a:lnSpc>
                <a:spcPct val="120000"/>
              </a:lnSpc>
            </a:pPr>
            <a:r>
              <a:rPr lang="en-US" sz="1050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0932 470 201</a:t>
            </a:r>
          </a:p>
          <a:p>
            <a:pPr defTabSz="543613">
              <a:lnSpc>
                <a:spcPct val="120000"/>
              </a:lnSpc>
            </a:pPr>
            <a:r>
              <a:rPr lang="en-US" sz="1050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0366 27 27 03</a:t>
            </a:r>
          </a:p>
        </p:txBody>
      </p:sp>
      <p:sp>
        <p:nvSpPr>
          <p:cNvPr id="38" name="Freeform 215"/>
          <p:cNvSpPr>
            <a:spLocks noChangeArrowheads="1"/>
          </p:cNvSpPr>
          <p:nvPr/>
        </p:nvSpPr>
        <p:spPr bwMode="auto">
          <a:xfrm>
            <a:off x="5173619" y="5284089"/>
            <a:ext cx="209321" cy="392833"/>
          </a:xfrm>
          <a:custGeom>
            <a:avLst/>
            <a:gdLst>
              <a:gd name="T0" fmla="*/ 583 w 646"/>
              <a:gd name="T1" fmla="*/ 0 h 1210"/>
              <a:gd name="T2" fmla="*/ 62 w 646"/>
              <a:gd name="T3" fmla="*/ 0 h 1210"/>
              <a:gd name="T4" fmla="*/ 0 w 646"/>
              <a:gd name="T5" fmla="*/ 63 h 1210"/>
              <a:gd name="T6" fmla="*/ 0 w 646"/>
              <a:gd name="T7" fmla="*/ 1146 h 1210"/>
              <a:gd name="T8" fmla="*/ 62 w 646"/>
              <a:gd name="T9" fmla="*/ 1209 h 1210"/>
              <a:gd name="T10" fmla="*/ 583 w 646"/>
              <a:gd name="T11" fmla="*/ 1209 h 1210"/>
              <a:gd name="T12" fmla="*/ 645 w 646"/>
              <a:gd name="T13" fmla="*/ 1146 h 1210"/>
              <a:gd name="T14" fmla="*/ 645 w 646"/>
              <a:gd name="T15" fmla="*/ 63 h 1210"/>
              <a:gd name="T16" fmla="*/ 583 w 646"/>
              <a:gd name="T17" fmla="*/ 0 h 1210"/>
              <a:gd name="T18" fmla="*/ 229 w 646"/>
              <a:gd name="T19" fmla="*/ 94 h 1210"/>
              <a:gd name="T20" fmla="*/ 416 w 646"/>
              <a:gd name="T21" fmla="*/ 94 h 1210"/>
              <a:gd name="T22" fmla="*/ 416 w 646"/>
              <a:gd name="T23" fmla="*/ 104 h 1210"/>
              <a:gd name="T24" fmla="*/ 229 w 646"/>
              <a:gd name="T25" fmla="*/ 104 h 1210"/>
              <a:gd name="T26" fmla="*/ 229 w 646"/>
              <a:gd name="T27" fmla="*/ 94 h 1210"/>
              <a:gd name="T28" fmla="*/ 322 w 646"/>
              <a:gd name="T29" fmla="*/ 1146 h 1210"/>
              <a:gd name="T30" fmla="*/ 291 w 646"/>
              <a:gd name="T31" fmla="*/ 1104 h 1210"/>
              <a:gd name="T32" fmla="*/ 322 w 646"/>
              <a:gd name="T33" fmla="*/ 1073 h 1210"/>
              <a:gd name="T34" fmla="*/ 364 w 646"/>
              <a:gd name="T35" fmla="*/ 1104 h 1210"/>
              <a:gd name="T36" fmla="*/ 322 w 646"/>
              <a:gd name="T37" fmla="*/ 1146 h 1210"/>
              <a:gd name="T38" fmla="*/ 604 w 646"/>
              <a:gd name="T39" fmla="*/ 1011 h 1210"/>
              <a:gd name="T40" fmla="*/ 41 w 646"/>
              <a:gd name="T41" fmla="*/ 1011 h 1210"/>
              <a:gd name="T42" fmla="*/ 41 w 646"/>
              <a:gd name="T43" fmla="*/ 177 h 1210"/>
              <a:gd name="T44" fmla="*/ 604 w 646"/>
              <a:gd name="T45" fmla="*/ 177 h 1210"/>
              <a:gd name="T46" fmla="*/ 604 w 646"/>
              <a:gd name="T47" fmla="*/ 1011 h 1210"/>
              <a:gd name="T48" fmla="*/ 604 w 646"/>
              <a:gd name="T49" fmla="*/ 1011 h 1210"/>
              <a:gd name="T50" fmla="*/ 604 w 646"/>
              <a:gd name="T51" fmla="*/ 1011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6" h="1210">
                <a:moveTo>
                  <a:pt x="583" y="0"/>
                </a:moveTo>
                <a:cubicBezTo>
                  <a:pt x="62" y="0"/>
                  <a:pt x="62" y="0"/>
                  <a:pt x="62" y="0"/>
                </a:cubicBezTo>
                <a:cubicBezTo>
                  <a:pt x="31" y="0"/>
                  <a:pt x="0" y="31"/>
                  <a:pt x="0" y="63"/>
                </a:cubicBezTo>
                <a:cubicBezTo>
                  <a:pt x="0" y="1146"/>
                  <a:pt x="0" y="1146"/>
                  <a:pt x="0" y="1146"/>
                </a:cubicBezTo>
                <a:cubicBezTo>
                  <a:pt x="0" y="1177"/>
                  <a:pt x="31" y="1209"/>
                  <a:pt x="62" y="1209"/>
                </a:cubicBezTo>
                <a:cubicBezTo>
                  <a:pt x="583" y="1209"/>
                  <a:pt x="583" y="1209"/>
                  <a:pt x="583" y="1209"/>
                </a:cubicBezTo>
                <a:cubicBezTo>
                  <a:pt x="614" y="1209"/>
                  <a:pt x="645" y="1177"/>
                  <a:pt x="645" y="1146"/>
                </a:cubicBezTo>
                <a:cubicBezTo>
                  <a:pt x="645" y="63"/>
                  <a:pt x="645" y="63"/>
                  <a:pt x="645" y="63"/>
                </a:cubicBezTo>
                <a:cubicBezTo>
                  <a:pt x="645" y="31"/>
                  <a:pt x="614" y="0"/>
                  <a:pt x="583" y="0"/>
                </a:cubicBezTo>
                <a:close/>
                <a:moveTo>
                  <a:pt x="229" y="94"/>
                </a:moveTo>
                <a:cubicBezTo>
                  <a:pt x="416" y="94"/>
                  <a:pt x="416" y="94"/>
                  <a:pt x="416" y="94"/>
                </a:cubicBezTo>
                <a:cubicBezTo>
                  <a:pt x="416" y="104"/>
                  <a:pt x="416" y="104"/>
                  <a:pt x="416" y="104"/>
                </a:cubicBezTo>
                <a:cubicBezTo>
                  <a:pt x="229" y="104"/>
                  <a:pt x="229" y="104"/>
                  <a:pt x="229" y="104"/>
                </a:cubicBezTo>
                <a:lnTo>
                  <a:pt x="229" y="94"/>
                </a:lnTo>
                <a:close/>
                <a:moveTo>
                  <a:pt x="322" y="1146"/>
                </a:moveTo>
                <a:cubicBezTo>
                  <a:pt x="302" y="1146"/>
                  <a:pt x="291" y="1125"/>
                  <a:pt x="291" y="1104"/>
                </a:cubicBezTo>
                <a:cubicBezTo>
                  <a:pt x="291" y="1084"/>
                  <a:pt x="302" y="1073"/>
                  <a:pt x="322" y="1073"/>
                </a:cubicBezTo>
                <a:cubicBezTo>
                  <a:pt x="343" y="1073"/>
                  <a:pt x="364" y="1084"/>
                  <a:pt x="364" y="1104"/>
                </a:cubicBezTo>
                <a:cubicBezTo>
                  <a:pt x="364" y="1125"/>
                  <a:pt x="343" y="1146"/>
                  <a:pt x="322" y="1146"/>
                </a:cubicBezTo>
                <a:close/>
                <a:moveTo>
                  <a:pt x="604" y="1011"/>
                </a:moveTo>
                <a:cubicBezTo>
                  <a:pt x="41" y="1011"/>
                  <a:pt x="41" y="1011"/>
                  <a:pt x="41" y="1011"/>
                </a:cubicBezTo>
                <a:cubicBezTo>
                  <a:pt x="41" y="177"/>
                  <a:pt x="41" y="177"/>
                  <a:pt x="41" y="177"/>
                </a:cubicBezTo>
                <a:cubicBezTo>
                  <a:pt x="604" y="177"/>
                  <a:pt x="604" y="177"/>
                  <a:pt x="604" y="177"/>
                </a:cubicBezTo>
                <a:lnTo>
                  <a:pt x="604" y="1011"/>
                </a:lnTo>
                <a:close/>
                <a:moveTo>
                  <a:pt x="604" y="1011"/>
                </a:moveTo>
                <a:lnTo>
                  <a:pt x="604" y="10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543613">
              <a:defRPr/>
            </a:pPr>
            <a:endParaRPr lang="en-US" sz="2150">
              <a:solidFill>
                <a:srgbClr val="99999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AutoShape 81"/>
          <p:cNvSpPr>
            <a:spLocks/>
          </p:cNvSpPr>
          <p:nvPr/>
        </p:nvSpPr>
        <p:spPr bwMode="auto">
          <a:xfrm>
            <a:off x="8545551" y="5274657"/>
            <a:ext cx="299718" cy="2195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defTabSz="171230"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egoe UI" panose="020B0502040204020203" pitchFamily="34" charset="0"/>
              <a:cs typeface="Segoe UI" panose="020B0502040204020203" pitchFamily="34" charset="0"/>
              <a:sym typeface="Gill Sans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22429" y="5225466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3613"/>
            <a:r>
              <a:rPr lang="en-US" sz="1600">
                <a:solidFill>
                  <a:srgbClr val="24B6A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Email / Group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922429" y="5540982"/>
            <a:ext cx="2133600" cy="691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543613">
              <a:lnSpc>
                <a:spcPct val="120000"/>
              </a:lnSpc>
            </a:pPr>
            <a:r>
              <a:rPr lang="en-US" sz="10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Bht.cnpm.uit@gmail.com</a:t>
            </a:r>
          </a:p>
          <a:p>
            <a:pPr defTabSz="543613">
              <a:lnSpc>
                <a:spcPct val="120000"/>
              </a:lnSpc>
            </a:pPr>
            <a:r>
              <a:rPr lang="en-US" sz="1050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fb.com/groups/bht.cnpm.uit/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888697" y="284034"/>
            <a:ext cx="6764885" cy="494513"/>
          </a:xfrm>
          <a:prstGeom prst="rect">
            <a:avLst/>
          </a:prstGeom>
        </p:spPr>
        <p:txBody>
          <a:bodyPr vert="horz" wrap="square" lIns="108731" tIns="54365" rIns="108731" bIns="5436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defTabSz="543613"/>
            <a:r>
              <a:rPr lang="vi-VN" sz="2500" b="1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HỌC TẬP ĐOÀN KHOA CNPM</a:t>
            </a:r>
          </a:p>
        </p:txBody>
      </p:sp>
      <p:sp>
        <p:nvSpPr>
          <p:cNvPr id="34" name="Rectangle 33"/>
          <p:cNvSpPr/>
          <p:nvPr/>
        </p:nvSpPr>
        <p:spPr>
          <a:xfrm flipV="1">
            <a:off x="3383540" y="1459730"/>
            <a:ext cx="5775199" cy="22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64" tIns="22833" rIns="45664" bIns="22833" rtlCol="0" anchor="ctr"/>
          <a:lstStyle/>
          <a:p>
            <a:pPr algn="ctr" defTabSz="543613"/>
            <a:endParaRPr lang="en-US" sz="2150">
              <a:solidFill>
                <a:srgbClr val="229C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2CFBC02-B9FA-42CC-B3D9-4768E66B056E}"/>
              </a:ext>
            </a:extLst>
          </p:cNvPr>
          <p:cNvSpPr txBox="1">
            <a:spLocks/>
          </p:cNvSpPr>
          <p:nvPr/>
        </p:nvSpPr>
        <p:spPr>
          <a:xfrm>
            <a:off x="1146259" y="779426"/>
            <a:ext cx="10099397" cy="571328"/>
          </a:xfrm>
          <a:prstGeom prst="rect">
            <a:avLst/>
          </a:prstGeom>
        </p:spPr>
        <p:txBody>
          <a:bodyPr vert="horz" wrap="square" lIns="108731" tIns="54365" rIns="108731" bIns="5436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defTabSz="543613"/>
            <a:r>
              <a:rPr lang="vi-VN" sz="2999" b="1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Chuỗi Training cuối học kì II năm học 2018 - 2019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2D867E-80E4-4234-8D5F-F36AC9BA4F89}"/>
              </a:ext>
            </a:extLst>
          </p:cNvPr>
          <p:cNvSpPr txBox="1">
            <a:spLocks/>
          </p:cNvSpPr>
          <p:nvPr/>
        </p:nvSpPr>
        <p:spPr>
          <a:xfrm>
            <a:off x="2400915" y="2443927"/>
            <a:ext cx="10602251" cy="1648290"/>
          </a:xfrm>
          <a:prstGeom prst="rect">
            <a:avLst/>
          </a:prstGeom>
        </p:spPr>
        <p:txBody>
          <a:bodyPr vert="horz" wrap="square" lIns="108731" tIns="54365" rIns="108731" bIns="5436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defTabSz="543613"/>
            <a:r>
              <a:rPr lang="vi-VN" sz="3999" b="1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HẾT</a:t>
            </a:r>
          </a:p>
          <a:p>
            <a:pPr defTabSz="543613"/>
            <a:r>
              <a:rPr lang="vi-VN" sz="2999" b="1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Cảm ơn các bạn đã theo dõi</a:t>
            </a:r>
          </a:p>
          <a:p>
            <a:pPr defTabSz="543613"/>
            <a:r>
              <a:rPr lang="vi-VN" sz="2999" b="1" noProof="1">
                <a:solidFill>
                  <a:srgbClr val="49494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Chúc các bạn có kết quả thi thật tốt !</a:t>
            </a:r>
          </a:p>
        </p:txBody>
      </p:sp>
      <p:pic>
        <p:nvPicPr>
          <p:cNvPr id="19" name="Picture 2" descr="Hiển thị Logo.png">
            <a:extLst>
              <a:ext uri="{FF2B5EF4-FFF2-40B4-BE49-F238E27FC236}">
                <a16:creationId xmlns:a16="http://schemas.microsoft.com/office/drawing/2014/main" id="{909743C7-6FF6-4E60-8C17-1B4D1F988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4" t="8974" r="11318" b="14208"/>
          <a:stretch/>
        </p:blipFill>
        <p:spPr bwMode="auto">
          <a:xfrm>
            <a:off x="993823" y="1778871"/>
            <a:ext cx="3088468" cy="297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94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</a:t>
            </a: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Ôn lại kiến thức cũ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E390E99C-5B1A-4127-B1DF-68F4DDF82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7" y="1403273"/>
            <a:ext cx="5583305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Linked List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FB2F-FE66-41AB-B312-E160E50C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857" y="2149258"/>
            <a:ext cx="7229475" cy="15150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áº¿t quáº£ hÃ¬nh áº£nh cho linked list">
            <a:extLst>
              <a:ext uri="{FF2B5EF4-FFF2-40B4-BE49-F238E27FC236}">
                <a16:creationId xmlns:a16="http://schemas.microsoft.com/office/drawing/2014/main" id="{2172EEC4-AEF4-439E-B36F-6FF6CC2AB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6" t="8992" r="32053" b="20290"/>
          <a:stretch/>
        </p:blipFill>
        <p:spPr bwMode="auto">
          <a:xfrm>
            <a:off x="2651393" y="4044035"/>
            <a:ext cx="2553597" cy="18597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1E8F8-7F3E-4F70-BBB6-4F4EBCDE44AE}"/>
              </a:ext>
            </a:extLst>
          </p:cNvPr>
          <p:cNvSpPr txBox="1"/>
          <p:nvPr/>
        </p:nvSpPr>
        <p:spPr>
          <a:xfrm>
            <a:off x="5458590" y="3818294"/>
            <a:ext cx="4103509" cy="1946731"/>
          </a:xfrm>
          <a:prstGeom prst="foldedCorner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568325" indent="-342900">
              <a:buBlip>
                <a:blip r:embed="rId5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Khởi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tạo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List</a:t>
            </a:r>
          </a:p>
          <a:p>
            <a:pPr marL="568325" indent="-342900">
              <a:buBlip>
                <a:blip r:embed="rId5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Tạo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chứa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giá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trị</a:t>
            </a:r>
            <a:endParaRPr lang="en-US" sz="2000">
              <a:solidFill>
                <a:schemeClr val="tx2"/>
              </a:solidFill>
              <a:latin typeface="Sergoe UI"/>
            </a:endParaRPr>
          </a:p>
          <a:p>
            <a:pPr marL="568325" indent="-342900">
              <a:buBlip>
                <a:blip r:embed="rId5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Chèn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vào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đầu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List</a:t>
            </a:r>
          </a:p>
          <a:p>
            <a:pPr marL="568325" indent="-342900">
              <a:buBlip>
                <a:blip r:embed="rId5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Chèn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node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vào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đuôi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List</a:t>
            </a:r>
          </a:p>
          <a:p>
            <a:pPr marL="568325" indent="-342900">
              <a:buBlip>
                <a:blip r:embed="rId5"/>
              </a:buBlip>
            </a:pPr>
            <a:r>
              <a:rPr lang="en-US" sz="2000" err="1">
                <a:solidFill>
                  <a:schemeClr val="tx2"/>
                </a:solidFill>
                <a:latin typeface="Sergoe UI"/>
              </a:rPr>
              <a:t>Tìm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kiếm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giá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trị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trong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873AF-D345-4DEC-9B70-3601FD990345}"/>
              </a:ext>
            </a:extLst>
          </p:cNvPr>
          <p:cNvSpPr txBox="1"/>
          <p:nvPr/>
        </p:nvSpPr>
        <p:spPr>
          <a:xfrm>
            <a:off x="248806" y="3875903"/>
            <a:ext cx="2386239" cy="248578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CDD7F8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225425"/>
            <a:r>
              <a:rPr lang="en-US" sz="2000" b="1">
                <a:solidFill>
                  <a:schemeClr val="tx2"/>
                </a:solidFill>
                <a:latin typeface="Sergoe UI"/>
              </a:rPr>
              <a:t>Node</a:t>
            </a:r>
          </a:p>
          <a:p>
            <a:pPr marL="568325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Info</a:t>
            </a:r>
          </a:p>
          <a:p>
            <a:pPr marL="568325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*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pNext</a:t>
            </a:r>
            <a:endParaRPr lang="en-US" sz="2000">
              <a:solidFill>
                <a:schemeClr val="tx2"/>
              </a:solidFill>
              <a:latin typeface="Sergoe UI"/>
            </a:endParaRPr>
          </a:p>
          <a:p>
            <a:pPr marL="568325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  <a:latin typeface="Sergoe UI"/>
            </a:endParaRPr>
          </a:p>
          <a:p>
            <a:pPr marL="225425"/>
            <a:r>
              <a:rPr lang="en-US" sz="2000" b="1">
                <a:solidFill>
                  <a:schemeClr val="tx2"/>
                </a:solidFill>
                <a:latin typeface="Sergoe UI"/>
              </a:rPr>
              <a:t>List</a:t>
            </a:r>
          </a:p>
          <a:p>
            <a:pPr marL="568325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*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pHead</a:t>
            </a:r>
            <a:endParaRPr lang="en-US" sz="2000">
              <a:solidFill>
                <a:schemeClr val="tx2"/>
              </a:solidFill>
              <a:latin typeface="Sergoe UI"/>
            </a:endParaRPr>
          </a:p>
          <a:p>
            <a:pPr marL="568325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Sergoe UI"/>
              </a:rPr>
              <a:t>*</a:t>
            </a:r>
            <a:r>
              <a:rPr lang="en-US" sz="2000" err="1">
                <a:solidFill>
                  <a:schemeClr val="tx2"/>
                </a:solidFill>
                <a:latin typeface="Sergoe UI"/>
              </a:rPr>
              <a:t>pTail</a:t>
            </a:r>
            <a:r>
              <a:rPr lang="en-US" sz="2000">
                <a:solidFill>
                  <a:schemeClr val="tx2"/>
                </a:solidFill>
                <a:latin typeface="Sergoe UI"/>
              </a:rPr>
              <a:t>	</a:t>
            </a:r>
          </a:p>
        </p:txBody>
      </p:sp>
      <p:sp>
        <p:nvSpPr>
          <p:cNvPr id="2" name="AutoShape 4" descr="Káº¿t quáº£ hÃ¬nh áº£nh cho selection sort gif">
            <a:extLst>
              <a:ext uri="{FF2B5EF4-FFF2-40B4-BE49-F238E27FC236}">
                <a16:creationId xmlns:a16="http://schemas.microsoft.com/office/drawing/2014/main" id="{B44A9898-4D82-40AA-AB92-5A9510C9CD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</a:t>
            </a: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Ôn lại kiến thức cũ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E390E99C-5B1A-4127-B1DF-68F4DDF82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6" y="1403273"/>
            <a:ext cx="6549549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Các thuật toán sắp xếp đ</a:t>
            </a:r>
            <a:r>
              <a:rPr lang="vi-VN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ơ</a:t>
            </a: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n giản</a:t>
            </a:r>
          </a:p>
        </p:txBody>
      </p:sp>
      <p:sp>
        <p:nvSpPr>
          <p:cNvPr id="2" name="AutoShape 4" descr="Káº¿t quáº£ hÃ¬nh áº£nh cho selection sort gif">
            <a:extLst>
              <a:ext uri="{FF2B5EF4-FFF2-40B4-BE49-F238E27FC236}">
                <a16:creationId xmlns:a16="http://schemas.microsoft.com/office/drawing/2014/main" id="{B44A9898-4D82-40AA-AB92-5A9510C9CD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Káº¿t quáº£ hÃ¬nh áº£nh cho selection sort gif">
            <a:extLst>
              <a:ext uri="{FF2B5EF4-FFF2-40B4-BE49-F238E27FC236}">
                <a16:creationId xmlns:a16="http://schemas.microsoft.com/office/drawing/2014/main" id="{4B2FFFE1-1199-4DFD-9149-5714A2B6C2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3" y="2224632"/>
            <a:ext cx="4813705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áº¿t quáº£ hÃ¬nh áº£nh cho insertion sort gif">
            <a:extLst>
              <a:ext uri="{FF2B5EF4-FFF2-40B4-BE49-F238E27FC236}">
                <a16:creationId xmlns:a16="http://schemas.microsoft.com/office/drawing/2014/main" id="{47EBB962-4D02-46F5-A83E-17DD9121E2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02" y="2209800"/>
            <a:ext cx="4813704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AED5E9-FAD1-48EA-B5E6-804CA12CE24B}"/>
              </a:ext>
            </a:extLst>
          </p:cNvPr>
          <p:cNvSpPr/>
          <p:nvPr/>
        </p:nvSpPr>
        <p:spPr>
          <a:xfrm>
            <a:off x="2243026" y="4506167"/>
            <a:ext cx="18636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err="1">
                <a:solidFill>
                  <a:schemeClr val="tx2"/>
                </a:solidFill>
                <a:latin typeface="Sergoe UI"/>
              </a:rPr>
              <a:t>Sắp</a:t>
            </a:r>
            <a:r>
              <a:rPr lang="en-US" sz="24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400" b="1" err="1">
                <a:solidFill>
                  <a:schemeClr val="tx2"/>
                </a:solidFill>
                <a:latin typeface="Sergoe UI"/>
              </a:rPr>
              <a:t>xếp</a:t>
            </a:r>
            <a:r>
              <a:rPr lang="en-US" sz="24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400" b="1" err="1">
                <a:solidFill>
                  <a:schemeClr val="tx2"/>
                </a:solidFill>
                <a:latin typeface="Sergoe UI"/>
              </a:rPr>
              <a:t>chọn</a:t>
            </a:r>
            <a:endParaRPr lang="en-US" sz="2400" b="1">
              <a:solidFill>
                <a:schemeClr val="tx2"/>
              </a:solidFill>
              <a:latin typeface="Sergoe UI"/>
            </a:endParaRPr>
          </a:p>
          <a:p>
            <a:pPr algn="ctr"/>
            <a:r>
              <a:rPr lang="en-US" sz="2000" i="1">
                <a:solidFill>
                  <a:schemeClr val="tx2"/>
                </a:solidFill>
                <a:latin typeface="Sergoe UI"/>
              </a:rPr>
              <a:t>(selection sort)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19DFD0-C33C-4F70-A800-2958B6626440}"/>
              </a:ext>
            </a:extLst>
          </p:cNvPr>
          <p:cNvSpPr/>
          <p:nvPr/>
        </p:nvSpPr>
        <p:spPr>
          <a:xfrm>
            <a:off x="7884220" y="4439602"/>
            <a:ext cx="18540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err="1">
                <a:solidFill>
                  <a:schemeClr val="tx2"/>
                </a:solidFill>
                <a:latin typeface="Sergoe UI"/>
              </a:rPr>
              <a:t>Sắp</a:t>
            </a:r>
            <a:r>
              <a:rPr lang="en-US" sz="24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400" b="1" err="1">
                <a:solidFill>
                  <a:schemeClr val="tx2"/>
                </a:solidFill>
                <a:latin typeface="Sergoe UI"/>
              </a:rPr>
              <a:t>xếp</a:t>
            </a:r>
            <a:r>
              <a:rPr lang="en-US" sz="2400" b="1">
                <a:solidFill>
                  <a:schemeClr val="tx2"/>
                </a:solidFill>
                <a:latin typeface="Sergoe UI"/>
              </a:rPr>
              <a:t> </a:t>
            </a:r>
            <a:r>
              <a:rPr lang="en-US" sz="2400" b="1" err="1">
                <a:solidFill>
                  <a:schemeClr val="tx2"/>
                </a:solidFill>
                <a:latin typeface="Sergoe UI"/>
              </a:rPr>
              <a:t>chèn</a:t>
            </a:r>
            <a:endParaRPr lang="en-US" sz="2400" b="1">
              <a:solidFill>
                <a:schemeClr val="tx2"/>
              </a:solidFill>
              <a:latin typeface="Sergoe UI"/>
            </a:endParaRPr>
          </a:p>
          <a:p>
            <a:pPr algn="ctr"/>
            <a:r>
              <a:rPr lang="en-US" sz="2000" i="1">
                <a:solidFill>
                  <a:schemeClr val="tx2"/>
                </a:solidFill>
                <a:latin typeface="Sergoe UI"/>
              </a:rPr>
              <a:t>(insertion sort)</a:t>
            </a:r>
          </a:p>
        </p:txBody>
      </p:sp>
    </p:spTree>
    <p:extLst>
      <p:ext uri="{BB962C8B-B14F-4D97-AF65-F5344CB8AC3E}">
        <p14:creationId xmlns:p14="http://schemas.microsoft.com/office/powerpoint/2010/main" val="406345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lvl="0" defTabSz="543613"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</a:t>
            </a:r>
            <a:r>
              <a:rPr lang="vi-VN" altLang="en-US" sz="6899" b="1" noProof="1">
                <a:solidFill>
                  <a:srgbClr val="FFFFFF"/>
                </a:solidFill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Ôn lại kiến thức cũ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BDEC64-BFC7-4DFD-BBB9-9EF889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E390E99C-5B1A-4127-B1DF-68F4DDF82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56" y="1403273"/>
            <a:ext cx="6549549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2999" b="1" u="sng" noProof="1">
                <a:solidFill>
                  <a:srgbClr val="494949"/>
                </a:solidFill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Stack và Queue</a:t>
            </a:r>
          </a:p>
        </p:txBody>
      </p:sp>
      <p:pic>
        <p:nvPicPr>
          <p:cNvPr id="3082" name="Picture 10" descr="Káº¿t quáº£ hÃ¬nh áº£nh cho stack data gif">
            <a:extLst>
              <a:ext uri="{FF2B5EF4-FFF2-40B4-BE49-F238E27FC236}">
                <a16:creationId xmlns:a16="http://schemas.microsoft.com/office/drawing/2014/main" id="{B7F2F58B-52AB-4A51-8A27-0DA707E600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96" y="2605771"/>
            <a:ext cx="3016660" cy="301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C9182FF9-87F7-4907-95F7-19D7948133A1}"/>
              </a:ext>
            </a:extLst>
          </p:cNvPr>
          <p:cNvSpPr/>
          <p:nvPr/>
        </p:nvSpPr>
        <p:spPr>
          <a:xfrm>
            <a:off x="2548234" y="5813877"/>
            <a:ext cx="1016714" cy="51077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9D9D9D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Sergoe UI"/>
              </a:rPr>
              <a:t>STACK</a:t>
            </a:r>
            <a:endParaRPr lang="en-US" sz="2000" i="1">
              <a:solidFill>
                <a:schemeClr val="tx2"/>
              </a:solidFill>
              <a:latin typeface="Sergoe UI"/>
            </a:endParaRPr>
          </a:p>
        </p:txBody>
      </p:sp>
      <p:pic>
        <p:nvPicPr>
          <p:cNvPr id="3076" name="Picture 4" descr="HÃ¬nh áº£nh cÃ³ liÃªn quan">
            <a:extLst>
              <a:ext uri="{FF2B5EF4-FFF2-40B4-BE49-F238E27FC236}">
                <a16:creationId xmlns:a16="http://schemas.microsoft.com/office/drawing/2014/main" id="{055E9C79-E6C3-44BB-89C5-B3441E1C52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56" y="3620447"/>
            <a:ext cx="4861961" cy="200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1DB26D-834E-4D9A-A86B-607F3BFDC8A9}"/>
              </a:ext>
            </a:extLst>
          </p:cNvPr>
          <p:cNvSpPr/>
          <p:nvPr/>
        </p:nvSpPr>
        <p:spPr>
          <a:xfrm>
            <a:off x="8240801" y="5813877"/>
            <a:ext cx="1140869" cy="51077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D9D9D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Sergoe UI"/>
              </a:rPr>
              <a:t>QUEUE</a:t>
            </a:r>
            <a:endParaRPr lang="en-US" sz="2000" i="1">
              <a:solidFill>
                <a:schemeClr val="tx2"/>
              </a:solidFill>
              <a:latin typeface="Ser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8D39FA-9504-4A67-9C30-8235B2A92A50}"/>
              </a:ext>
            </a:extLst>
          </p:cNvPr>
          <p:cNvSpPr txBox="1"/>
          <p:nvPr/>
        </p:nvSpPr>
        <p:spPr>
          <a:xfrm>
            <a:off x="314442" y="3475880"/>
            <a:ext cx="2877770" cy="1015663"/>
          </a:xfrm>
          <a:prstGeom prst="homePlate">
            <a:avLst/>
          </a:prstGeom>
          <a:noFill/>
          <a:ln w="38100">
            <a:solidFill>
              <a:srgbClr val="CDD7F8"/>
            </a:solidFill>
            <a:prstDash val="lgDash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225425"/>
            <a:r>
              <a:rPr lang="en-US" sz="2000" b="1" err="1">
                <a:solidFill>
                  <a:schemeClr val="tx2"/>
                </a:solidFill>
                <a:latin typeface="Sergoe UI"/>
              </a:rPr>
              <a:t>init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(Stack&amp;)</a:t>
            </a:r>
          </a:p>
          <a:p>
            <a:pPr marL="225425"/>
            <a:r>
              <a:rPr lang="en-US" sz="2000" b="1">
                <a:solidFill>
                  <a:schemeClr val="tx2"/>
                </a:solidFill>
                <a:latin typeface="Sergoe UI"/>
              </a:rPr>
              <a:t>push(Stack&amp;)</a:t>
            </a:r>
          </a:p>
          <a:p>
            <a:pPr marL="225425"/>
            <a:r>
              <a:rPr lang="en-US" sz="2000" b="1">
                <a:solidFill>
                  <a:schemeClr val="tx2"/>
                </a:solidFill>
                <a:latin typeface="Sergoe UI"/>
              </a:rPr>
              <a:t>pop(Stack&amp;)</a:t>
            </a:r>
            <a:endParaRPr lang="en-US" sz="2000">
              <a:solidFill>
                <a:schemeClr val="tx2"/>
              </a:solidFill>
              <a:latin typeface="Ser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1FB4E-1FF0-41F6-A015-28C715925083}"/>
              </a:ext>
            </a:extLst>
          </p:cNvPr>
          <p:cNvSpPr txBox="1"/>
          <p:nvPr/>
        </p:nvSpPr>
        <p:spPr>
          <a:xfrm>
            <a:off x="6794550" y="2435154"/>
            <a:ext cx="2877770" cy="1015663"/>
          </a:xfrm>
          <a:prstGeom prst="homePlate">
            <a:avLst/>
          </a:prstGeom>
          <a:noFill/>
          <a:ln w="38100">
            <a:solidFill>
              <a:srgbClr val="CDD7F8"/>
            </a:solidFill>
            <a:prstDash val="lgDash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225425"/>
            <a:r>
              <a:rPr lang="en-US" sz="2000" b="1" err="1">
                <a:solidFill>
                  <a:schemeClr val="tx2"/>
                </a:solidFill>
                <a:latin typeface="Sergoe UI"/>
              </a:rPr>
              <a:t>init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(Queue&amp;)</a:t>
            </a:r>
          </a:p>
          <a:p>
            <a:pPr marL="225425"/>
            <a:r>
              <a:rPr lang="en-US" sz="2000" b="1" err="1">
                <a:solidFill>
                  <a:schemeClr val="tx2"/>
                </a:solidFill>
                <a:latin typeface="Sergoe UI"/>
              </a:rPr>
              <a:t>enQueue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(Queue&amp;)</a:t>
            </a:r>
          </a:p>
          <a:p>
            <a:pPr marL="225425"/>
            <a:r>
              <a:rPr lang="en-US" sz="2000" b="1" err="1">
                <a:solidFill>
                  <a:schemeClr val="tx2"/>
                </a:solidFill>
                <a:latin typeface="Sergoe UI"/>
              </a:rPr>
              <a:t>deQueue</a:t>
            </a:r>
            <a:r>
              <a:rPr lang="en-US" sz="2000" b="1">
                <a:solidFill>
                  <a:schemeClr val="tx2"/>
                </a:solidFill>
                <a:latin typeface="Sergoe UI"/>
              </a:rPr>
              <a:t>(Queue&amp;)</a:t>
            </a:r>
            <a:endParaRPr lang="en-US" sz="2000">
              <a:solidFill>
                <a:schemeClr val="tx2"/>
              </a:solidFill>
              <a:latin typeface="Sergoe UI"/>
            </a:endParaRPr>
          </a:p>
        </p:txBody>
      </p:sp>
    </p:spTree>
    <p:extLst>
      <p:ext uri="{BB962C8B-B14F-4D97-AF65-F5344CB8AC3E}">
        <p14:creationId xmlns:p14="http://schemas.microsoft.com/office/powerpoint/2010/main" val="56700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6">
            <a:extLst>
              <a:ext uri="{FF2B5EF4-FFF2-40B4-BE49-F238E27FC236}">
                <a16:creationId xmlns:a16="http://schemas.microsoft.com/office/drawing/2014/main" id="{CC241147-C998-4304-8B0F-9F6B30A5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13134"/>
            <a:ext cx="10828515" cy="1154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54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   </a:t>
            </a:r>
            <a:r>
              <a:rPr kumimoji="0" lang="en-US" altLang="en-US" sz="6899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ontserrat" panose="02000505000000020004" pitchFamily="2" charset="0"/>
                <a:cs typeface="Segoe UI" panose="020B0502040204020203" pitchFamily="34" charset="0"/>
              </a:rPr>
              <a:t>Cây nhị phân tìm kiếm</a:t>
            </a:r>
            <a:endParaRPr kumimoji="0" lang="vi-VN" altLang="en-US" sz="6899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ontserrat" panose="02000505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D384EFD-ADE3-4F68-B0B3-B00D1801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37" y="3429000"/>
            <a:ext cx="3759512" cy="37637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65000" dist="50800" dir="5400000" sy="-100000" algn="bl" rotWithShape="0"/>
          </a:effec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3B65FFF9-F696-4D92-B807-35A1515D5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792" y="3241506"/>
            <a:ext cx="5583305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R="0" lvl="0" algn="l" defTabSz="54361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2999" b="0" i="0" u="none" strike="noStrike" kern="1200" cap="none" spc="0" normalizeH="0" baseline="0" noProof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Segoe UI" panose="020B0502040204020203" pitchFamily="34" charset="0"/>
                <a:ea typeface="Montserrat Light"/>
                <a:cs typeface="Segoe UI" panose="020B0502040204020203" pitchFamily="34" charset="0"/>
              </a:rPr>
              <a:t>(Binary Search Tree – BST)</a:t>
            </a:r>
            <a:endParaRPr kumimoji="0" lang="vi-VN" altLang="en-US" sz="2999" b="0" i="0" u="none" strike="noStrike" kern="1200" cap="none" spc="0" normalizeH="0" baseline="0" noProof="1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Segoe UI" panose="020B0502040204020203" pitchFamily="34" charset="0"/>
              <a:ea typeface="Montserrat Ligh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aster">
  <a:themeElements>
    <a:clrScheme name="Blue Lime - Rocketo Graphics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1F98D8"/>
      </a:accent1>
      <a:accent2>
        <a:srgbClr val="229CCE"/>
      </a:accent2>
      <a:accent3>
        <a:srgbClr val="27A5C1"/>
      </a:accent3>
      <a:accent4>
        <a:srgbClr val="24B6AB"/>
      </a:accent4>
      <a:accent5>
        <a:srgbClr val="5BBD76"/>
      </a:accent5>
      <a:accent6>
        <a:srgbClr val="7DC34D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2886</Words>
  <Application>Microsoft Office PowerPoint</Application>
  <PresentationFormat>Widescreen</PresentationFormat>
  <Paragraphs>368</Paragraphs>
  <Slides>56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Lato Light</vt:lpstr>
      <vt:lpstr>Open Sans</vt:lpstr>
      <vt:lpstr>Open Sans Light</vt:lpstr>
      <vt:lpstr>Segoe UI</vt:lpstr>
      <vt:lpstr>Sergoe UI</vt:lpstr>
      <vt:lpstr>Wingdings</vt:lpstr>
      <vt:lpstr>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December UIT SE</dc:creator>
  <cp:lastModifiedBy>Võ Thành Trung</cp:lastModifiedBy>
  <cp:revision>1</cp:revision>
  <dcterms:created xsi:type="dcterms:W3CDTF">2012-09-27T01:07:24Z</dcterms:created>
  <dcterms:modified xsi:type="dcterms:W3CDTF">2019-06-07T04:29:06Z</dcterms:modified>
</cp:coreProperties>
</file>